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0" r:id="rId3"/>
    <p:sldId id="259" r:id="rId4"/>
    <p:sldId id="261" r:id="rId5"/>
    <p:sldId id="262" r:id="rId6"/>
    <p:sldId id="269" r:id="rId7"/>
    <p:sldId id="263" r:id="rId8"/>
    <p:sldId id="265" r:id="rId9"/>
    <p:sldId id="270" r:id="rId10"/>
    <p:sldId id="264"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AD7"/>
    <a:srgbClr val="FFFFE7"/>
    <a:srgbClr val="E3F6FD"/>
    <a:srgbClr val="FEE4C2"/>
    <a:srgbClr val="C1FFE0"/>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DC4A13-F662-4E89-BF40-1288F8021725}" v="32" dt="2026-03-16T17:53:44.9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3DE36-E6E5-49B9-AF94-8C80DA512906}" type="datetimeFigureOut">
              <a:rPr lang="en-GB" smtClean="0"/>
              <a:t>11/09/2026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A1BAE2-9D78-4521-8B00-87B5EC59DE9B}" type="slidenum">
              <a:rPr lang="en-GB" smtClean="0"/>
              <a:t>‹#›</a:t>
            </a:fld>
            <a:endParaRPr lang="en-GB"/>
          </a:p>
        </p:txBody>
      </p:sp>
    </p:spTree>
    <p:extLst>
      <p:ext uri="{BB962C8B-B14F-4D97-AF65-F5344CB8AC3E}">
        <p14:creationId xmlns:p14="http://schemas.microsoft.com/office/powerpoint/2010/main" val="2951871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A1BAE2-9D78-4521-8B00-87B5EC59DE9B}" type="slidenum">
              <a:rPr lang="en-GB" smtClean="0"/>
              <a:t>5</a:t>
            </a:fld>
            <a:endParaRPr lang="en-GB"/>
          </a:p>
        </p:txBody>
      </p:sp>
    </p:spTree>
    <p:extLst>
      <p:ext uri="{BB962C8B-B14F-4D97-AF65-F5344CB8AC3E}">
        <p14:creationId xmlns:p14="http://schemas.microsoft.com/office/powerpoint/2010/main" val="3209391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C3A06-862D-C95B-FCF5-3599DF810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1E455-070B-BA39-E02F-BCD690C36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DF074-4B40-F7E2-C4A6-8335C01F7F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0A49451-E664-EC56-B34B-6E28BA201ADA}"/>
              </a:ext>
            </a:extLst>
          </p:cNvPr>
          <p:cNvSpPr>
            <a:spLocks noGrp="1"/>
          </p:cNvSpPr>
          <p:nvPr>
            <p:ph type="sldNum" sz="quarter" idx="5"/>
          </p:nvPr>
        </p:nvSpPr>
        <p:spPr/>
        <p:txBody>
          <a:bodyPr/>
          <a:lstStyle/>
          <a:p>
            <a:fld id="{12A1BAE2-9D78-4521-8B00-87B5EC59DE9B}" type="slidenum">
              <a:rPr lang="en-GB" smtClean="0"/>
              <a:t>6</a:t>
            </a:fld>
            <a:endParaRPr lang="en-GB"/>
          </a:p>
        </p:txBody>
      </p:sp>
    </p:spTree>
    <p:extLst>
      <p:ext uri="{BB962C8B-B14F-4D97-AF65-F5344CB8AC3E}">
        <p14:creationId xmlns:p14="http://schemas.microsoft.com/office/powerpoint/2010/main" val="2111232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D07B-9632-E0E7-2229-C00398B18EB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DAF3969-E0A6-F77D-4058-AE4ED6942C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16A9CCC-45CF-71BB-09D5-1B2D0F47D0B7}"/>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5" name="Footer Placeholder 4">
            <a:extLst>
              <a:ext uri="{FF2B5EF4-FFF2-40B4-BE49-F238E27FC236}">
                <a16:creationId xmlns:a16="http://schemas.microsoft.com/office/drawing/2014/main" id="{9E2DD22E-2F64-9187-E506-173D555DD5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D4D54C-5B6D-E0F4-F448-1903835A225A}"/>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2952254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3DBC-8D6C-8A6D-10CB-B619B983000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8ABCBDB-9485-6C41-60DA-4D760277CFF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E51231D-28E6-A9A6-96C3-9AF9985927E0}"/>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5" name="Footer Placeholder 4">
            <a:extLst>
              <a:ext uri="{FF2B5EF4-FFF2-40B4-BE49-F238E27FC236}">
                <a16:creationId xmlns:a16="http://schemas.microsoft.com/office/drawing/2014/main" id="{D0F6F288-D3A7-1B08-46AC-068DDA4175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3F2058-4A7C-FA22-1D11-A46F523CF5B7}"/>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3516164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6EDBC-E192-C5E2-0A26-F026FADBDAE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1E9653B-7FF9-C282-2D05-71AE4C26DA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76C6FF2-F177-0CF7-B915-4469CE65190F}"/>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5" name="Footer Placeholder 4">
            <a:extLst>
              <a:ext uri="{FF2B5EF4-FFF2-40B4-BE49-F238E27FC236}">
                <a16:creationId xmlns:a16="http://schemas.microsoft.com/office/drawing/2014/main" id="{D7A02077-3DC3-B283-E82D-E32CCA8427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BED99B-E02B-5D04-F56B-9EB80CEB58B0}"/>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2603159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5846-CB26-D95E-8E33-A369613B99B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22B0E93-8593-332A-CF29-7AE5B917310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72A6C82-A680-D086-20BD-ADBBCBC797C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27EC108-83AB-162B-9FFC-1B5FBD8165A1}"/>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6" name="Footer Placeholder 5">
            <a:extLst>
              <a:ext uri="{FF2B5EF4-FFF2-40B4-BE49-F238E27FC236}">
                <a16:creationId xmlns:a16="http://schemas.microsoft.com/office/drawing/2014/main" id="{89D6ED4B-314D-F629-93CD-B8E04FC33B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190D94-1AD6-B16B-16B4-7622B339D882}"/>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2134971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7AAA-D1AC-24DE-949C-B92C1E24E11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07C1B42-2E5E-AD75-900A-2C65D80B6F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4A0BE65-D4BD-E873-BEDC-81F0B0D36E1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877F1F6-4329-21D1-5AED-F20D7A692F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23B1CDF-D70A-0A48-726F-32DE8846FB6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CD47358-DA78-D561-3C97-FC0685FA7BC7}"/>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8" name="Footer Placeholder 7">
            <a:extLst>
              <a:ext uri="{FF2B5EF4-FFF2-40B4-BE49-F238E27FC236}">
                <a16:creationId xmlns:a16="http://schemas.microsoft.com/office/drawing/2014/main" id="{0D503E19-5132-F262-8AB3-E9B601D1B9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789E042-E2B3-BC22-3E1E-A5382D1E0BCD}"/>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2369796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6BB88-4ED6-6DF8-6848-2ACFA38821B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891A2BB-9C70-1E94-FCD5-2DD97DCBE50C}"/>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4" name="Footer Placeholder 3">
            <a:extLst>
              <a:ext uri="{FF2B5EF4-FFF2-40B4-BE49-F238E27FC236}">
                <a16:creationId xmlns:a16="http://schemas.microsoft.com/office/drawing/2014/main" id="{70BB676F-AEC6-E261-9013-B8890C54F7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CE38CBB-6613-F5BF-19C4-CB8846E28875}"/>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3929170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A96D42-0D59-CD9B-288A-71B985A94D2C}"/>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3" name="Footer Placeholder 2">
            <a:extLst>
              <a:ext uri="{FF2B5EF4-FFF2-40B4-BE49-F238E27FC236}">
                <a16:creationId xmlns:a16="http://schemas.microsoft.com/office/drawing/2014/main" id="{B3B62D1E-C22C-9314-1DAF-CE3820E35AB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69D3FC0-A03E-8046-757A-7F524F91CD60}"/>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957703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3F84D-1D08-9E82-9322-A9D1015AEBC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165E107-8678-402B-38F7-3045E83858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0493CDE-5779-0CFC-1371-0D801E0330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DF88E3-BE0B-A8CA-ED88-449D6549587B}"/>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6" name="Footer Placeholder 5">
            <a:extLst>
              <a:ext uri="{FF2B5EF4-FFF2-40B4-BE49-F238E27FC236}">
                <a16:creationId xmlns:a16="http://schemas.microsoft.com/office/drawing/2014/main" id="{EE21B925-8E04-9497-810A-95668FF29E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CECFEB-D8A7-48FD-5A45-506F8B1A63D7}"/>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2377668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CEE5-BA06-94DF-CA84-36EE66BE46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03DC6E0-C4EC-AE8B-48C1-74F5301CA8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8EE3139-05F0-994C-A188-D21297A299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96C2F7-3374-EA4D-15FF-D5E16E9611CB}"/>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6" name="Footer Placeholder 5">
            <a:extLst>
              <a:ext uri="{FF2B5EF4-FFF2-40B4-BE49-F238E27FC236}">
                <a16:creationId xmlns:a16="http://schemas.microsoft.com/office/drawing/2014/main" id="{68553339-C0A4-830B-57EB-D4D44FF18F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B8E4AE-658C-6D42-5054-A315F984E0A7}"/>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2239355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56DB-78BE-9EAF-E790-1D2AACCD247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32459D2-F759-51CC-632D-91B32DE7EB2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AECB477-0525-3175-6BB2-429BA719AFBC}"/>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5" name="Footer Placeholder 4">
            <a:extLst>
              <a:ext uri="{FF2B5EF4-FFF2-40B4-BE49-F238E27FC236}">
                <a16:creationId xmlns:a16="http://schemas.microsoft.com/office/drawing/2014/main" id="{49EF48F0-83F8-D632-89F7-217844E497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F867F4-1ECC-614F-20DB-0614EEAFAD46}"/>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2115631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4E77F1-7477-9221-30A5-A05A27498EC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B190644-0BAA-4CF2-1FDA-8D8A60224F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C675F2-BDC9-AC34-DA61-5A66D710E62A}"/>
              </a:ext>
            </a:extLst>
          </p:cNvPr>
          <p:cNvSpPr>
            <a:spLocks noGrp="1"/>
          </p:cNvSpPr>
          <p:nvPr>
            <p:ph type="dt" sz="half" idx="10"/>
          </p:nvPr>
        </p:nvSpPr>
        <p:spPr/>
        <p:txBody>
          <a:bodyPr/>
          <a:lstStyle/>
          <a:p>
            <a:fld id="{1FC88C25-693D-435F-B4D7-A4903F2CD032}" type="datetimeFigureOut">
              <a:rPr lang="en-GB" smtClean="0"/>
              <a:t>11/09/2026</a:t>
            </a:fld>
            <a:endParaRPr lang="en-GB"/>
          </a:p>
        </p:txBody>
      </p:sp>
      <p:sp>
        <p:nvSpPr>
          <p:cNvPr id="5" name="Footer Placeholder 4">
            <a:extLst>
              <a:ext uri="{FF2B5EF4-FFF2-40B4-BE49-F238E27FC236}">
                <a16:creationId xmlns:a16="http://schemas.microsoft.com/office/drawing/2014/main" id="{24358D88-0F04-8D32-1DC9-72AF7C0D8D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34841-3D49-86A7-5A32-AADFD7FE0E8E}"/>
              </a:ext>
            </a:extLst>
          </p:cNvPr>
          <p:cNvSpPr>
            <a:spLocks noGrp="1"/>
          </p:cNvSpPr>
          <p:nvPr>
            <p:ph type="sldNum" sz="quarter" idx="12"/>
          </p:nvPr>
        </p:nvSpPr>
        <p:spPr/>
        <p:txBody>
          <a:bodyPr/>
          <a:lstStyle/>
          <a:p>
            <a:fld id="{3A22A492-848E-4522-A85B-CD4C66D8AD11}" type="slidenum">
              <a:rPr lang="en-GB" smtClean="0"/>
              <a:t>‹#›</a:t>
            </a:fld>
            <a:endParaRPr lang="en-GB"/>
          </a:p>
        </p:txBody>
      </p:sp>
    </p:spTree>
    <p:extLst>
      <p:ext uri="{BB962C8B-B14F-4D97-AF65-F5344CB8AC3E}">
        <p14:creationId xmlns:p14="http://schemas.microsoft.com/office/powerpoint/2010/main" val="728706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AD9054-19F8-4235-755B-520DE3B630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9449C1E-08B6-0F87-6B9D-9A52807A65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3027F83-5DAF-F4AD-D5DD-F839C8E3B0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C88C25-693D-435F-B4D7-A4903F2CD032}" type="datetimeFigureOut">
              <a:rPr lang="en-GB" smtClean="0"/>
              <a:t>11/09/2026</a:t>
            </a:fld>
            <a:endParaRPr lang="en-GB"/>
          </a:p>
        </p:txBody>
      </p:sp>
      <p:sp>
        <p:nvSpPr>
          <p:cNvPr id="5" name="Footer Placeholder 4">
            <a:extLst>
              <a:ext uri="{FF2B5EF4-FFF2-40B4-BE49-F238E27FC236}">
                <a16:creationId xmlns:a16="http://schemas.microsoft.com/office/drawing/2014/main" id="{5FCE5C63-79D4-8770-B895-70E31DF29F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066276F-F41E-0BAA-FDF6-5C31309C63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22A492-848E-4522-A85B-CD4C66D8AD11}" type="slidenum">
              <a:rPr lang="en-GB" smtClean="0"/>
              <a:t>‹#›</a:t>
            </a:fld>
            <a:endParaRPr lang="en-GB"/>
          </a:p>
        </p:txBody>
      </p:sp>
    </p:spTree>
    <p:extLst>
      <p:ext uri="{BB962C8B-B14F-4D97-AF65-F5344CB8AC3E}">
        <p14:creationId xmlns:p14="http://schemas.microsoft.com/office/powerpoint/2010/main" val="651389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4.png"/><Relationship Id="rId10"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1.xml"/><Relationship Id="rId6" Type="http://schemas.openxmlformats.org/officeDocument/2006/relationships/image" Target="../media/image24.jpg"/><Relationship Id="rId11" Type="http://schemas.openxmlformats.org/officeDocument/2006/relationships/image" Target="../media/image29.JPG"/><Relationship Id="rId5" Type="http://schemas.openxmlformats.org/officeDocument/2006/relationships/image" Target="../media/image23.jp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34.JPG"/><Relationship Id="rId7" Type="http://schemas.openxmlformats.org/officeDocument/2006/relationships/image" Target="../media/image37.JPG"/><Relationship Id="rId2" Type="http://schemas.openxmlformats.org/officeDocument/2006/relationships/image" Target="../media/image33.JPG"/><Relationship Id="rId1" Type="http://schemas.openxmlformats.org/officeDocument/2006/relationships/slideLayout" Target="../slideLayouts/slideLayout1.xml"/><Relationship Id="rId6" Type="http://schemas.openxmlformats.org/officeDocument/2006/relationships/image" Target="../media/image36.jpg"/><Relationship Id="rId5" Type="http://schemas.openxmlformats.org/officeDocument/2006/relationships/image" Target="../media/image21.png"/><Relationship Id="rId4" Type="http://schemas.openxmlformats.org/officeDocument/2006/relationships/image" Target="../media/image35.JPG"/></Relationships>
</file>

<file path=ppt/slides/_rels/slide11.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21.png"/><Relationship Id="rId7" Type="http://schemas.openxmlformats.org/officeDocument/2006/relationships/image" Target="../media/image43.jpe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image" Target="../media/image40.jpg"/><Relationship Id="rId9" Type="http://schemas.openxmlformats.org/officeDocument/2006/relationships/image" Target="../media/image45.jpeg"/></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48.jpe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Picture 4" descr="A logo of a school&#10;&#10;Description automatically generated">
            <a:extLst>
              <a:ext uri="{FF2B5EF4-FFF2-40B4-BE49-F238E27FC236}">
                <a16:creationId xmlns:a16="http://schemas.microsoft.com/office/drawing/2014/main" id="{2A176A1E-2EFB-0370-B053-69A8F3285A6D}"/>
              </a:ext>
            </a:extLst>
          </p:cNvPr>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2564004" y="-69987"/>
            <a:ext cx="7063991" cy="6997974"/>
          </a:xfrm>
          <a:prstGeom prst="rect">
            <a:avLst/>
          </a:prstGeom>
        </p:spPr>
      </p:pic>
      <p:sp>
        <p:nvSpPr>
          <p:cNvPr id="12" name="TextBox 11">
            <a:extLst>
              <a:ext uri="{FF2B5EF4-FFF2-40B4-BE49-F238E27FC236}">
                <a16:creationId xmlns:a16="http://schemas.microsoft.com/office/drawing/2014/main" id="{3778A94B-1ECD-78A8-74C2-0EF1A447F7B7}"/>
              </a:ext>
            </a:extLst>
          </p:cNvPr>
          <p:cNvSpPr txBox="1"/>
          <p:nvPr/>
        </p:nvSpPr>
        <p:spPr>
          <a:xfrm>
            <a:off x="3443137" y="1477890"/>
            <a:ext cx="5305723" cy="1754326"/>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3600" dirty="0">
                <a:latin typeface="Twinkl Cursive Unlooped" panose="02000000000000000000" pitchFamily="2" charset="0"/>
              </a:rPr>
              <a:t>Meriden CE Primary</a:t>
            </a:r>
          </a:p>
          <a:p>
            <a:pPr algn="ctr"/>
            <a:r>
              <a:rPr lang="en-GB" sz="3600" dirty="0">
                <a:latin typeface="Twinkl Cursive Unlooped" panose="02000000000000000000" pitchFamily="2" charset="0"/>
              </a:rPr>
              <a:t>Wider Curriculum Design </a:t>
            </a:r>
          </a:p>
        </p:txBody>
      </p:sp>
      <p:pic>
        <p:nvPicPr>
          <p:cNvPr id="14" name="Picture 13" descr="A green circle with a white star and a black background&#10;&#10;Description automatically generated">
            <a:extLst>
              <a:ext uri="{FF2B5EF4-FFF2-40B4-BE49-F238E27FC236}">
                <a16:creationId xmlns:a16="http://schemas.microsoft.com/office/drawing/2014/main" id="{25712C9B-560E-886A-D90C-A671F2F4A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401" y="5710137"/>
            <a:ext cx="839370" cy="839370"/>
          </a:xfrm>
          <a:prstGeom prst="rect">
            <a:avLst/>
          </a:prstGeom>
        </p:spPr>
      </p:pic>
      <p:pic>
        <p:nvPicPr>
          <p:cNvPr id="16" name="Picture 15" descr="A blue circle with white triangles in it&#10;&#10;Description automatically generated">
            <a:extLst>
              <a:ext uri="{FF2B5EF4-FFF2-40B4-BE49-F238E27FC236}">
                <a16:creationId xmlns:a16="http://schemas.microsoft.com/office/drawing/2014/main" id="{81B10B4D-6431-2D38-F821-65B8F3E63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2702" y="5710137"/>
            <a:ext cx="839370" cy="839370"/>
          </a:xfrm>
          <a:prstGeom prst="rect">
            <a:avLst/>
          </a:prstGeom>
        </p:spPr>
      </p:pic>
      <p:pic>
        <p:nvPicPr>
          <p:cNvPr id="18" name="Picture 17" descr="A white heart in a red circle&#10;&#10;Description automatically generated">
            <a:extLst>
              <a:ext uri="{FF2B5EF4-FFF2-40B4-BE49-F238E27FC236}">
                <a16:creationId xmlns:a16="http://schemas.microsoft.com/office/drawing/2014/main" id="{AE3F65AD-4746-FB7F-B90C-69950672A0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4003" y="5710137"/>
            <a:ext cx="839370" cy="839370"/>
          </a:xfrm>
          <a:prstGeom prst="rect">
            <a:avLst/>
          </a:prstGeom>
        </p:spPr>
      </p:pic>
      <p:pic>
        <p:nvPicPr>
          <p:cNvPr id="20" name="Picture 19" descr="A white trophy in a yellow circle&#10;&#10;Description automatically generated">
            <a:extLst>
              <a:ext uri="{FF2B5EF4-FFF2-40B4-BE49-F238E27FC236}">
                <a16:creationId xmlns:a16="http://schemas.microsoft.com/office/drawing/2014/main" id="{56BCB7BD-B2F0-1949-8BAC-10A65D1EE0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8625" y="5710137"/>
            <a:ext cx="839370" cy="839370"/>
          </a:xfrm>
          <a:prstGeom prst="rect">
            <a:avLst/>
          </a:prstGeom>
        </p:spPr>
      </p:pic>
      <p:pic>
        <p:nvPicPr>
          <p:cNvPr id="22" name="Picture 21" descr="A group of white gears in a circle&#10;&#10;Description automatically generated">
            <a:extLst>
              <a:ext uri="{FF2B5EF4-FFF2-40B4-BE49-F238E27FC236}">
                <a16:creationId xmlns:a16="http://schemas.microsoft.com/office/drawing/2014/main" id="{9F4723D1-8E01-1E44-1901-69E3C703DD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59928" y="5710137"/>
            <a:ext cx="839370" cy="839370"/>
          </a:xfrm>
          <a:prstGeom prst="rect">
            <a:avLst/>
          </a:prstGeom>
        </p:spPr>
      </p:pic>
      <p:pic>
        <p:nvPicPr>
          <p:cNvPr id="24" name="Picture 23" descr="A circle of hands in a circle&#10;&#10;Description automatically generated">
            <a:extLst>
              <a:ext uri="{FF2B5EF4-FFF2-40B4-BE49-F238E27FC236}">
                <a16:creationId xmlns:a16="http://schemas.microsoft.com/office/drawing/2014/main" id="{00DB0A1E-E1BF-5FF8-B2A8-D4A90C2368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31228" y="5710137"/>
            <a:ext cx="839370" cy="839370"/>
          </a:xfrm>
          <a:prstGeom prst="rect">
            <a:avLst/>
          </a:prstGeom>
        </p:spPr>
      </p:pic>
    </p:spTree>
    <p:extLst>
      <p:ext uri="{BB962C8B-B14F-4D97-AF65-F5344CB8AC3E}">
        <p14:creationId xmlns:p14="http://schemas.microsoft.com/office/powerpoint/2010/main" val="1029956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A4E34-8EA4-0F18-DC7D-65407D6361F6}"/>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0D0F65EC-C0D5-E37E-4026-BBDFE7E3284D}"/>
              </a:ext>
            </a:extLst>
          </p:cNvPr>
          <p:cNvSpPr txBox="1"/>
          <p:nvPr/>
        </p:nvSpPr>
        <p:spPr>
          <a:xfrm>
            <a:off x="1215506" y="396350"/>
            <a:ext cx="7450030" cy="1508105"/>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2800" dirty="0">
                <a:latin typeface="Twinkl Cursive Unlooped" panose="02000000000000000000" pitchFamily="2" charset="0"/>
              </a:rPr>
              <a:t>An inspiring education, centred around </a:t>
            </a:r>
            <a:r>
              <a:rPr lang="en-GB" sz="2800" b="1" dirty="0">
                <a:latin typeface="Twinkl Cursive Unlooped" panose="02000000000000000000" pitchFamily="2" charset="0"/>
              </a:rPr>
              <a:t>Friends</a:t>
            </a:r>
            <a:r>
              <a:rPr lang="en-GB" sz="2800" dirty="0">
                <a:latin typeface="Twinkl Cursive Unlooped" panose="02000000000000000000" pitchFamily="2" charset="0"/>
              </a:rPr>
              <a:t>, </a:t>
            </a:r>
            <a:r>
              <a:rPr lang="en-GB" sz="2800" b="1" dirty="0">
                <a:latin typeface="Twinkl Cursive Unlooped" panose="02000000000000000000" pitchFamily="2" charset="0"/>
              </a:rPr>
              <a:t>Faith</a:t>
            </a:r>
            <a:r>
              <a:rPr lang="en-GB" sz="2800" dirty="0">
                <a:latin typeface="Twinkl Cursive Unlooped" panose="02000000000000000000" pitchFamily="2" charset="0"/>
              </a:rPr>
              <a:t> and </a:t>
            </a:r>
            <a:r>
              <a:rPr lang="en-GB" sz="2800" b="1" dirty="0">
                <a:latin typeface="Twinkl Cursive Unlooped" panose="02000000000000000000" pitchFamily="2" charset="0"/>
              </a:rPr>
              <a:t>Lifelong Learning</a:t>
            </a:r>
            <a:r>
              <a:rPr lang="en-GB" sz="2800" dirty="0">
                <a:latin typeface="Twinkl Cursive Unlooped" panose="02000000000000000000" pitchFamily="2" charset="0"/>
              </a:rPr>
              <a:t>.</a:t>
            </a:r>
          </a:p>
        </p:txBody>
      </p:sp>
      <p:pic>
        <p:nvPicPr>
          <p:cNvPr id="14" name="Picture 13" descr="A green circle with a white star and a black background&#10;&#10;Description automatically generated">
            <a:extLst>
              <a:ext uri="{FF2B5EF4-FFF2-40B4-BE49-F238E27FC236}">
                <a16:creationId xmlns:a16="http://schemas.microsoft.com/office/drawing/2014/main" id="{31BB2912-265D-D907-333C-12B40D467B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909" y="6013645"/>
            <a:ext cx="535861" cy="535861"/>
          </a:xfrm>
          <a:prstGeom prst="rect">
            <a:avLst/>
          </a:prstGeom>
        </p:spPr>
      </p:pic>
      <p:pic>
        <p:nvPicPr>
          <p:cNvPr id="16" name="Picture 15" descr="A blue circle with white triangles in it&#10;&#10;Description automatically generated">
            <a:extLst>
              <a:ext uri="{FF2B5EF4-FFF2-40B4-BE49-F238E27FC236}">
                <a16:creationId xmlns:a16="http://schemas.microsoft.com/office/drawing/2014/main" id="{FD40AB1E-A613-A2AA-3395-7E580CB5C5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210" y="6013645"/>
            <a:ext cx="535861" cy="535861"/>
          </a:xfrm>
          <a:prstGeom prst="rect">
            <a:avLst/>
          </a:prstGeom>
        </p:spPr>
      </p:pic>
      <p:pic>
        <p:nvPicPr>
          <p:cNvPr id="18" name="Picture 17" descr="A white heart in a red circle&#10;&#10;Description automatically generated">
            <a:extLst>
              <a:ext uri="{FF2B5EF4-FFF2-40B4-BE49-F238E27FC236}">
                <a16:creationId xmlns:a16="http://schemas.microsoft.com/office/drawing/2014/main" id="{425B6FC9-83D2-7630-0B83-A3C58DCBC9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7511" y="6013645"/>
            <a:ext cx="535861" cy="535861"/>
          </a:xfrm>
          <a:prstGeom prst="rect">
            <a:avLst/>
          </a:prstGeom>
        </p:spPr>
      </p:pic>
      <p:pic>
        <p:nvPicPr>
          <p:cNvPr id="20" name="Picture 19" descr="A white trophy in a yellow circle&#10;&#10;Description automatically generated">
            <a:extLst>
              <a:ext uri="{FF2B5EF4-FFF2-40B4-BE49-F238E27FC236}">
                <a16:creationId xmlns:a16="http://schemas.microsoft.com/office/drawing/2014/main" id="{F77C6D92-3951-B0BD-2090-25400539CD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2133" y="6013645"/>
            <a:ext cx="535861" cy="535861"/>
          </a:xfrm>
          <a:prstGeom prst="rect">
            <a:avLst/>
          </a:prstGeom>
        </p:spPr>
      </p:pic>
      <p:pic>
        <p:nvPicPr>
          <p:cNvPr id="22" name="Picture 21" descr="A group of white gears in a circle&#10;&#10;Description automatically generated">
            <a:extLst>
              <a:ext uri="{FF2B5EF4-FFF2-40B4-BE49-F238E27FC236}">
                <a16:creationId xmlns:a16="http://schemas.microsoft.com/office/drawing/2014/main" id="{2C94BFEB-DCCA-7CBB-E8C8-C089292B6C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3436" y="6013645"/>
            <a:ext cx="535861" cy="535861"/>
          </a:xfrm>
          <a:prstGeom prst="rect">
            <a:avLst/>
          </a:prstGeom>
        </p:spPr>
      </p:pic>
      <p:pic>
        <p:nvPicPr>
          <p:cNvPr id="24" name="Picture 23" descr="A circle of hands in a circle&#10;&#10;Description automatically generated">
            <a:extLst>
              <a:ext uri="{FF2B5EF4-FFF2-40B4-BE49-F238E27FC236}">
                <a16:creationId xmlns:a16="http://schemas.microsoft.com/office/drawing/2014/main" id="{0B5AD451-6931-7CD9-FD07-D213593F48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4736" y="6013645"/>
            <a:ext cx="535861" cy="535861"/>
          </a:xfrm>
          <a:prstGeom prst="rect">
            <a:avLst/>
          </a:prstGeom>
        </p:spPr>
      </p:pic>
      <p:pic>
        <p:nvPicPr>
          <p:cNvPr id="1026" name="Picture 2">
            <a:extLst>
              <a:ext uri="{FF2B5EF4-FFF2-40B4-BE49-F238E27FC236}">
                <a16:creationId xmlns:a16="http://schemas.microsoft.com/office/drawing/2014/main" id="{CA64231B-612F-4E3D-96AE-8B84D67EE4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55021" y="308494"/>
            <a:ext cx="1728786" cy="14119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012139E-7ECB-4700-A8EE-DD3470663506}"/>
              </a:ext>
            </a:extLst>
          </p:cNvPr>
          <p:cNvSpPr/>
          <p:nvPr/>
        </p:nvSpPr>
        <p:spPr>
          <a:xfrm>
            <a:off x="755904" y="2417219"/>
            <a:ext cx="3466696" cy="3083662"/>
          </a:xfrm>
          <a:prstGeom prst="roundRect">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b="1" i="0" u="none" strike="noStrike" baseline="0" dirty="0">
                <a:solidFill>
                  <a:srgbClr val="000000"/>
                </a:solidFill>
                <a:latin typeface="Twinkl Cursive Unlooped" panose="02000000000000000000" pitchFamily="2" charset="0"/>
              </a:rPr>
              <a:t>Friends </a:t>
            </a:r>
            <a:endParaRPr lang="en-GB" sz="1800" b="0" i="0" u="none" strike="noStrike" baseline="0" dirty="0">
              <a:solidFill>
                <a:srgbClr val="000000"/>
              </a:solidFill>
              <a:latin typeface="Twinkl Cursive Unlooped" panose="02000000000000000000" pitchFamily="2" charset="0"/>
            </a:endParaRPr>
          </a:p>
          <a:p>
            <a:r>
              <a:rPr lang="en-GB" sz="1600" b="0" i="0" u="none" strike="noStrike" baseline="0" dirty="0">
                <a:solidFill>
                  <a:srgbClr val="000000"/>
                </a:solidFill>
                <a:latin typeface="Twinkl Cursive Unlooped" panose="02000000000000000000" pitchFamily="2" charset="0"/>
              </a:rPr>
              <a:t>To nurture healthy relationships and enable our pupils to be positive contributors in a multicultural society. </a:t>
            </a:r>
          </a:p>
          <a:p>
            <a:r>
              <a:rPr lang="en-GB" sz="1600" b="0" i="0" u="none" strike="noStrike" baseline="0" dirty="0">
                <a:solidFill>
                  <a:srgbClr val="000000"/>
                </a:solidFill>
                <a:latin typeface="Twinkl Cursive Unlooped" panose="02000000000000000000" pitchFamily="2" charset="0"/>
              </a:rPr>
              <a:t>To develop a strong sense of morality in our pupils. </a:t>
            </a:r>
          </a:p>
          <a:p>
            <a:endParaRPr lang="en-GB" sz="1600" dirty="0">
              <a:solidFill>
                <a:srgbClr val="000000"/>
              </a:solidFill>
              <a:latin typeface="Twinkl Cursive Unlooped" panose="02000000000000000000" pitchFamily="2" charset="0"/>
            </a:endParaRPr>
          </a:p>
          <a:p>
            <a:endParaRPr lang="en-GB" sz="1600" b="0" i="0" u="none" strike="noStrike" baseline="0" dirty="0">
              <a:solidFill>
                <a:srgbClr val="000000"/>
              </a:solidFill>
              <a:latin typeface="Twinkl Cursive Unlooped" panose="02000000000000000000" pitchFamily="2" charset="0"/>
            </a:endParaRPr>
          </a:p>
          <a:p>
            <a:endParaRPr lang="en-GB" sz="1600" b="0" i="0" u="none" strike="noStrike" baseline="0" dirty="0">
              <a:solidFill>
                <a:srgbClr val="000000"/>
              </a:solidFill>
              <a:latin typeface="Twinkl Cursive Unlooped" panose="02000000000000000000" pitchFamily="2" charset="0"/>
            </a:endParaRPr>
          </a:p>
          <a:p>
            <a:pPr algn="ctr"/>
            <a:endParaRPr lang="en-GB" dirty="0"/>
          </a:p>
        </p:txBody>
      </p:sp>
      <p:pic>
        <p:nvPicPr>
          <p:cNvPr id="1028" name="Picture 4" descr="Paper Chain People Template">
            <a:extLst>
              <a:ext uri="{FF2B5EF4-FFF2-40B4-BE49-F238E27FC236}">
                <a16:creationId xmlns:a16="http://schemas.microsoft.com/office/drawing/2014/main" id="{CB5B3122-9C46-1AF0-6851-F66E45AC6D5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5292" b="50000"/>
          <a:stretch/>
        </p:blipFill>
        <p:spPr bwMode="auto">
          <a:xfrm>
            <a:off x="1430250" y="4451228"/>
            <a:ext cx="2003642" cy="8957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2892046C-3013-6F74-ACC2-51B14501220E}"/>
              </a:ext>
            </a:extLst>
          </p:cNvPr>
          <p:cNvSpPr/>
          <p:nvPr/>
        </p:nvSpPr>
        <p:spPr>
          <a:xfrm>
            <a:off x="4362652" y="2417219"/>
            <a:ext cx="3466696" cy="3083662"/>
          </a:xfrm>
          <a:prstGeom prst="roundRect">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b="1" i="0" u="none" strike="noStrike" baseline="0" dirty="0">
              <a:solidFill>
                <a:srgbClr val="000000"/>
              </a:solidFill>
              <a:latin typeface="Twinkl Cursive Unlooped" panose="02000000000000000000" pitchFamily="2" charset="0"/>
            </a:endParaRPr>
          </a:p>
          <a:p>
            <a:pPr algn="ctr"/>
            <a:r>
              <a:rPr lang="en-GB" sz="1800" b="1" i="0" u="none" strike="noStrike" baseline="0" dirty="0">
                <a:solidFill>
                  <a:srgbClr val="000000"/>
                </a:solidFill>
                <a:latin typeface="Twinkl Cursive Unlooped" panose="02000000000000000000" pitchFamily="2" charset="0"/>
              </a:rPr>
              <a:t>Faith</a:t>
            </a:r>
          </a:p>
          <a:p>
            <a:r>
              <a:rPr lang="en-GB" sz="1600" b="0" i="0" u="none" strike="noStrike" baseline="0" dirty="0">
                <a:solidFill>
                  <a:srgbClr val="000000"/>
                </a:solidFill>
                <a:latin typeface="Twinkl Cursive Unlooped" panose="02000000000000000000" pitchFamily="2" charset="0"/>
              </a:rPr>
              <a:t>To value all as a gift from God where each individual has the opportunity to explore their own potential and purpose. </a:t>
            </a:r>
          </a:p>
          <a:p>
            <a:r>
              <a:rPr lang="en-GB" sz="1600" b="0" i="0" u="none" strike="noStrike" baseline="0" dirty="0">
                <a:solidFill>
                  <a:srgbClr val="000000"/>
                </a:solidFill>
                <a:latin typeface="Twinkl Cursive Unlooped" panose="02000000000000000000" pitchFamily="2" charset="0"/>
              </a:rPr>
              <a:t>To offer a diverse education that has its foundations in the Christian faith.</a:t>
            </a:r>
          </a:p>
          <a:p>
            <a:endParaRPr lang="en-GB" sz="1600" dirty="0">
              <a:solidFill>
                <a:srgbClr val="000000"/>
              </a:solidFill>
              <a:latin typeface="Twinkl Cursive Unlooped" panose="02000000000000000000" pitchFamily="2" charset="0"/>
            </a:endParaRPr>
          </a:p>
          <a:p>
            <a:endParaRPr lang="en-GB" sz="1600" b="0" i="0" u="none" strike="noStrike" baseline="0" dirty="0">
              <a:solidFill>
                <a:srgbClr val="000000"/>
              </a:solidFill>
              <a:latin typeface="Twinkl Cursive Unlooped" panose="02000000000000000000" pitchFamily="2" charset="0"/>
            </a:endParaRPr>
          </a:p>
          <a:p>
            <a:endParaRPr lang="en-GB" sz="1600" b="0" i="0" u="none" strike="noStrike" baseline="0" dirty="0">
              <a:solidFill>
                <a:srgbClr val="000000"/>
              </a:solidFill>
              <a:latin typeface="Twinkl Cursive Unlooped" panose="02000000000000000000" pitchFamily="2" charset="0"/>
            </a:endParaRPr>
          </a:p>
          <a:p>
            <a:pPr algn="ctr"/>
            <a:endParaRPr lang="en-GB" dirty="0"/>
          </a:p>
        </p:txBody>
      </p:sp>
      <p:pic>
        <p:nvPicPr>
          <p:cNvPr id="1030" name="Picture 6" descr="Image result for holding cross comfort">
            <a:extLst>
              <a:ext uri="{FF2B5EF4-FFF2-40B4-BE49-F238E27FC236}">
                <a16:creationId xmlns:a16="http://schemas.microsoft.com/office/drawing/2014/main" id="{D7A9BFF4-6FC5-D2C8-2BBF-4BB4F4C7CC5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6691" r="19919"/>
          <a:stretch/>
        </p:blipFill>
        <p:spPr bwMode="auto">
          <a:xfrm>
            <a:off x="6276344" y="4473099"/>
            <a:ext cx="549233" cy="87390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93E74BFE-11B8-09E6-0398-9DFC2A420406}"/>
              </a:ext>
            </a:extLst>
          </p:cNvPr>
          <p:cNvSpPr/>
          <p:nvPr/>
        </p:nvSpPr>
        <p:spPr>
          <a:xfrm>
            <a:off x="7969400" y="2417219"/>
            <a:ext cx="3827384" cy="3083662"/>
          </a:xfrm>
          <a:prstGeom prst="roundRect">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rgbClr val="000000"/>
              </a:solidFill>
              <a:latin typeface="Twinkl Cursive Unlooped" panose="02000000000000000000" pitchFamily="2" charset="0"/>
            </a:endParaRPr>
          </a:p>
          <a:p>
            <a:pPr algn="ctr"/>
            <a:endParaRPr lang="en-GB" b="1" dirty="0">
              <a:solidFill>
                <a:srgbClr val="000000"/>
              </a:solidFill>
              <a:latin typeface="Twinkl Cursive Unlooped" panose="02000000000000000000" pitchFamily="2" charset="0"/>
            </a:endParaRPr>
          </a:p>
          <a:p>
            <a:pPr algn="ctr"/>
            <a:r>
              <a:rPr lang="en-GB" b="1" dirty="0">
                <a:solidFill>
                  <a:srgbClr val="000000"/>
                </a:solidFill>
                <a:latin typeface="Twinkl Cursive Unlooped" panose="02000000000000000000" pitchFamily="2" charset="0"/>
              </a:rPr>
              <a:t>Lifelong Learning</a:t>
            </a:r>
            <a:endParaRPr lang="en-GB" sz="1800" b="0" i="0" u="none" strike="noStrike" baseline="0" dirty="0">
              <a:solidFill>
                <a:srgbClr val="000000"/>
              </a:solidFill>
              <a:latin typeface="Twinkl Cursive Unlooped" panose="02000000000000000000" pitchFamily="2" charset="0"/>
            </a:endParaRPr>
          </a:p>
          <a:p>
            <a:r>
              <a:rPr lang="en-GB" sz="1600" b="0" i="0" u="none" strike="noStrike" baseline="0" dirty="0">
                <a:solidFill>
                  <a:srgbClr val="000000"/>
                </a:solidFill>
                <a:latin typeface="Twinkl Cursive Unlooped" panose="02000000000000000000" pitchFamily="2" charset="0"/>
              </a:rPr>
              <a:t>To develop a love of learning through a vibrant and inclusive curriculum which actively enables all children to reach their full potential. </a:t>
            </a:r>
          </a:p>
          <a:p>
            <a:r>
              <a:rPr lang="en-GB" sz="1600" b="0" i="0" u="none" strike="noStrike" baseline="0" dirty="0">
                <a:solidFill>
                  <a:srgbClr val="000000"/>
                </a:solidFill>
                <a:latin typeface="Twinkl Cursive Unlooped" panose="02000000000000000000" pitchFamily="2" charset="0"/>
              </a:rPr>
              <a:t>To equip all pupils with the appropriate knowledge, skills and understanding required                  to succeed in life. </a:t>
            </a:r>
            <a:endParaRPr lang="en-GB" sz="1600" dirty="0">
              <a:latin typeface="Twinkl Cursive Unlooped" panose="02000000000000000000" pitchFamily="2" charset="0"/>
            </a:endParaRPr>
          </a:p>
          <a:p>
            <a:endParaRPr lang="en-GB" sz="1600" dirty="0">
              <a:solidFill>
                <a:srgbClr val="000000"/>
              </a:solidFill>
              <a:latin typeface="Twinkl Cursive Unlooped" panose="02000000000000000000" pitchFamily="2" charset="0"/>
            </a:endParaRPr>
          </a:p>
          <a:p>
            <a:endParaRPr lang="en-GB" sz="1600" b="0" i="0" u="none" strike="noStrike" baseline="0" dirty="0">
              <a:solidFill>
                <a:srgbClr val="000000"/>
              </a:solidFill>
              <a:latin typeface="Twinkl Cursive Unlooped" panose="02000000000000000000" pitchFamily="2" charset="0"/>
            </a:endParaRPr>
          </a:p>
          <a:p>
            <a:endParaRPr lang="en-GB" sz="1600" b="0" i="0" u="none" strike="noStrike" baseline="0" dirty="0">
              <a:solidFill>
                <a:srgbClr val="000000"/>
              </a:solidFill>
              <a:latin typeface="Twinkl Cursive Unlooped" panose="02000000000000000000" pitchFamily="2" charset="0"/>
            </a:endParaRPr>
          </a:p>
          <a:p>
            <a:pPr algn="ctr"/>
            <a:endParaRPr lang="en-GB" dirty="0"/>
          </a:p>
        </p:txBody>
      </p:sp>
      <p:pic>
        <p:nvPicPr>
          <p:cNvPr id="1032" name="Picture 8" descr="Image result for Pot Plant. Size: 150 x 150. Source: westlakenursery.com.au">
            <a:extLst>
              <a:ext uri="{FF2B5EF4-FFF2-40B4-BE49-F238E27FC236}">
                <a16:creationId xmlns:a16="http://schemas.microsoft.com/office/drawing/2014/main" id="{888063D3-D4AE-CEA6-92DB-C7A4694A256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4835" t="9013"/>
          <a:stretch/>
        </p:blipFill>
        <p:spPr bwMode="auto">
          <a:xfrm>
            <a:off x="10449623" y="4448682"/>
            <a:ext cx="939581" cy="898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77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EB207-7A20-9793-EE58-6205654DF5C6}"/>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04F40328-88FC-652B-646C-662E989D3B1D}"/>
              </a:ext>
            </a:extLst>
          </p:cNvPr>
          <p:cNvGrpSpPr/>
          <p:nvPr/>
        </p:nvGrpSpPr>
        <p:grpSpPr>
          <a:xfrm>
            <a:off x="1216307" y="2893258"/>
            <a:ext cx="2686050" cy="3153186"/>
            <a:chOff x="1838186" y="2449128"/>
            <a:chExt cx="1926794" cy="2657094"/>
          </a:xfrm>
        </p:grpSpPr>
        <p:pic>
          <p:nvPicPr>
            <p:cNvPr id="23" name="Picture 22" descr="A group of colorful circles with white circles with white circles with white circles with white circles with white circles with white circles with white circles with white circles with white circles with white circles with white circles with&#10;&#10;Description automatically generated">
              <a:extLst>
                <a:ext uri="{FF2B5EF4-FFF2-40B4-BE49-F238E27FC236}">
                  <a16:creationId xmlns:a16="http://schemas.microsoft.com/office/drawing/2014/main" id="{2F9BEE2C-CD04-6730-A4DF-2FDB02670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6210" y="2449128"/>
              <a:ext cx="1868770" cy="1868770"/>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7" name="Rectangle 26">
              <a:extLst>
                <a:ext uri="{FF2B5EF4-FFF2-40B4-BE49-F238E27FC236}">
                  <a16:creationId xmlns:a16="http://schemas.microsoft.com/office/drawing/2014/main" id="{F05E9A50-7A6D-2A1A-ADCF-7CFCD6AE4BFB}"/>
                </a:ext>
              </a:extLst>
            </p:cNvPr>
            <p:cNvSpPr/>
            <p:nvPr/>
          </p:nvSpPr>
          <p:spPr>
            <a:xfrm>
              <a:off x="1838186" y="4394920"/>
              <a:ext cx="1868770" cy="7113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281F48CB-C793-6FC1-2745-CA7DCD0D0753}"/>
              </a:ext>
            </a:extLst>
          </p:cNvPr>
          <p:cNvSpPr txBox="1"/>
          <p:nvPr/>
        </p:nvSpPr>
        <p:spPr>
          <a:xfrm>
            <a:off x="644741" y="390143"/>
            <a:ext cx="4445539" cy="1754326"/>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3600" dirty="0">
                <a:latin typeface="Twinkl Cursive Unlooped" panose="02000000000000000000" pitchFamily="2" charset="0"/>
              </a:rPr>
              <a:t>Meriden CE Primary</a:t>
            </a:r>
          </a:p>
          <a:p>
            <a:pPr algn="ctr"/>
            <a:r>
              <a:rPr lang="en-GB" sz="3600" dirty="0">
                <a:latin typeface="Twinkl Cursive Unlooped" panose="02000000000000000000" pitchFamily="2" charset="0"/>
              </a:rPr>
              <a:t>Our Values</a:t>
            </a:r>
          </a:p>
        </p:txBody>
      </p:sp>
      <p:pic>
        <p:nvPicPr>
          <p:cNvPr id="14" name="Picture 13" descr="A green circle with a white star and a black background&#10;&#10;Description automatically generated">
            <a:extLst>
              <a:ext uri="{FF2B5EF4-FFF2-40B4-BE49-F238E27FC236}">
                <a16:creationId xmlns:a16="http://schemas.microsoft.com/office/drawing/2014/main" id="{AA0E7485-1588-3444-5BE9-1A2F7513D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909" y="6013645"/>
            <a:ext cx="535861" cy="535861"/>
          </a:xfrm>
          <a:prstGeom prst="rect">
            <a:avLst/>
          </a:prstGeom>
        </p:spPr>
      </p:pic>
      <p:pic>
        <p:nvPicPr>
          <p:cNvPr id="16" name="Picture 15" descr="A blue circle with white triangles in it&#10;&#10;Description automatically generated">
            <a:extLst>
              <a:ext uri="{FF2B5EF4-FFF2-40B4-BE49-F238E27FC236}">
                <a16:creationId xmlns:a16="http://schemas.microsoft.com/office/drawing/2014/main" id="{AAD561C5-D33D-5989-F9F9-6ECC5D001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6210" y="6013645"/>
            <a:ext cx="535861" cy="535861"/>
          </a:xfrm>
          <a:prstGeom prst="rect">
            <a:avLst/>
          </a:prstGeom>
        </p:spPr>
      </p:pic>
      <p:pic>
        <p:nvPicPr>
          <p:cNvPr id="18" name="Picture 17" descr="A white heart in a red circle&#10;&#10;Description automatically generated">
            <a:extLst>
              <a:ext uri="{FF2B5EF4-FFF2-40B4-BE49-F238E27FC236}">
                <a16:creationId xmlns:a16="http://schemas.microsoft.com/office/drawing/2014/main" id="{201AE5A6-9BC0-CB76-2F72-02BBD8EE75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7511" y="6013645"/>
            <a:ext cx="535861" cy="535861"/>
          </a:xfrm>
          <a:prstGeom prst="rect">
            <a:avLst/>
          </a:prstGeom>
        </p:spPr>
      </p:pic>
      <p:pic>
        <p:nvPicPr>
          <p:cNvPr id="20" name="Picture 19" descr="A white trophy in a yellow circle&#10;&#10;Description automatically generated">
            <a:extLst>
              <a:ext uri="{FF2B5EF4-FFF2-40B4-BE49-F238E27FC236}">
                <a16:creationId xmlns:a16="http://schemas.microsoft.com/office/drawing/2014/main" id="{AC0FC1E4-A500-9208-7FFF-2DFA957D63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2133" y="6013645"/>
            <a:ext cx="535861" cy="535861"/>
          </a:xfrm>
          <a:prstGeom prst="rect">
            <a:avLst/>
          </a:prstGeom>
        </p:spPr>
      </p:pic>
      <p:pic>
        <p:nvPicPr>
          <p:cNvPr id="22" name="Picture 21" descr="A group of white gears in a circle&#10;&#10;Description automatically generated">
            <a:extLst>
              <a:ext uri="{FF2B5EF4-FFF2-40B4-BE49-F238E27FC236}">
                <a16:creationId xmlns:a16="http://schemas.microsoft.com/office/drawing/2014/main" id="{DEFB15B5-857C-3D73-870B-211ED40A5E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63436" y="6013645"/>
            <a:ext cx="535861" cy="535861"/>
          </a:xfrm>
          <a:prstGeom prst="rect">
            <a:avLst/>
          </a:prstGeom>
        </p:spPr>
      </p:pic>
      <p:pic>
        <p:nvPicPr>
          <p:cNvPr id="24" name="Picture 23" descr="A circle of hands in a circle&#10;&#10;Description automatically generated">
            <a:extLst>
              <a:ext uri="{FF2B5EF4-FFF2-40B4-BE49-F238E27FC236}">
                <a16:creationId xmlns:a16="http://schemas.microsoft.com/office/drawing/2014/main" id="{B789C825-2821-D599-98EA-C42FB6B8C4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34736" y="6013645"/>
            <a:ext cx="535861" cy="535861"/>
          </a:xfrm>
          <a:prstGeom prst="rect">
            <a:avLst/>
          </a:prstGeom>
        </p:spPr>
      </p:pic>
      <p:cxnSp>
        <p:nvCxnSpPr>
          <p:cNvPr id="8" name="Straight Connector 7">
            <a:extLst>
              <a:ext uri="{FF2B5EF4-FFF2-40B4-BE49-F238E27FC236}">
                <a16:creationId xmlns:a16="http://schemas.microsoft.com/office/drawing/2014/main" id="{3B22776E-C49A-70DC-84CB-2085FE44C692}"/>
              </a:ext>
            </a:extLst>
          </p:cNvPr>
          <p:cNvCxnSpPr>
            <a:cxnSpLocks/>
          </p:cNvCxnSpPr>
          <p:nvPr/>
        </p:nvCxnSpPr>
        <p:spPr>
          <a:xfrm>
            <a:off x="569364" y="2216699"/>
            <a:ext cx="4596294"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9" name="Group 28">
            <a:extLst>
              <a:ext uri="{FF2B5EF4-FFF2-40B4-BE49-F238E27FC236}">
                <a16:creationId xmlns:a16="http://schemas.microsoft.com/office/drawing/2014/main" id="{E87DF4CE-A618-598F-86D4-31FE39AF4270}"/>
              </a:ext>
            </a:extLst>
          </p:cNvPr>
          <p:cNvGrpSpPr/>
          <p:nvPr/>
        </p:nvGrpSpPr>
        <p:grpSpPr>
          <a:xfrm>
            <a:off x="5693910" y="390143"/>
            <a:ext cx="2767869" cy="6262363"/>
            <a:chOff x="5306806" y="404823"/>
            <a:chExt cx="2767869" cy="6262363"/>
          </a:xfrm>
        </p:grpSpPr>
        <p:pic>
          <p:nvPicPr>
            <p:cNvPr id="10" name="Picture 9">
              <a:extLst>
                <a:ext uri="{FF2B5EF4-FFF2-40B4-BE49-F238E27FC236}">
                  <a16:creationId xmlns:a16="http://schemas.microsoft.com/office/drawing/2014/main" id="{65967812-CA3D-60E9-ECF0-A23C445F7AE3}"/>
                </a:ext>
              </a:extLst>
            </p:cNvPr>
            <p:cNvPicPr>
              <a:picLocks noChangeAspect="1"/>
            </p:cNvPicPr>
            <p:nvPr/>
          </p:nvPicPr>
          <p:blipFill>
            <a:blip r:embed="rId9"/>
            <a:stretch>
              <a:fillRect/>
            </a:stretch>
          </p:blipFill>
          <p:spPr>
            <a:xfrm>
              <a:off x="5306807" y="404823"/>
              <a:ext cx="2767868" cy="1667169"/>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D7C512F3-6C4B-A498-642D-FF0F75C248D1}"/>
                </a:ext>
              </a:extLst>
            </p:cNvPr>
            <p:cNvPicPr>
              <a:picLocks noChangeAspect="1"/>
            </p:cNvPicPr>
            <p:nvPr/>
          </p:nvPicPr>
          <p:blipFill>
            <a:blip r:embed="rId10"/>
            <a:stretch>
              <a:fillRect/>
            </a:stretch>
          </p:blipFill>
          <p:spPr>
            <a:xfrm>
              <a:off x="5306807" y="2023360"/>
              <a:ext cx="2767867" cy="1868770"/>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0C082E8D-3424-517B-873D-08C1217E49E1}"/>
                </a:ext>
              </a:extLst>
            </p:cNvPr>
            <p:cNvPicPr>
              <a:picLocks noChangeAspect="1"/>
            </p:cNvPicPr>
            <p:nvPr/>
          </p:nvPicPr>
          <p:blipFill>
            <a:blip r:embed="rId11"/>
            <a:stretch>
              <a:fillRect/>
            </a:stretch>
          </p:blipFill>
          <p:spPr>
            <a:xfrm>
              <a:off x="5306806" y="3882402"/>
              <a:ext cx="2767866" cy="1868767"/>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72DAEDF0-2EB0-10A9-F864-B16AB939613A}"/>
                </a:ext>
              </a:extLst>
            </p:cNvPr>
            <p:cNvPicPr>
              <a:picLocks noChangeAspect="1"/>
            </p:cNvPicPr>
            <p:nvPr/>
          </p:nvPicPr>
          <p:blipFill>
            <a:blip r:embed="rId12"/>
            <a:stretch>
              <a:fillRect/>
            </a:stretch>
          </p:blipFill>
          <p:spPr>
            <a:xfrm>
              <a:off x="5306806" y="5720580"/>
              <a:ext cx="2767866" cy="946606"/>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424955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10802-70A7-DA3C-A33F-7F19A6F2EC28}"/>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230E4C42-6B29-F59B-D73F-01C7D8A211D3}"/>
              </a:ext>
            </a:extLst>
          </p:cNvPr>
          <p:cNvSpPr txBox="1"/>
          <p:nvPr/>
        </p:nvSpPr>
        <p:spPr>
          <a:xfrm>
            <a:off x="512970" y="387437"/>
            <a:ext cx="4445539" cy="2308324"/>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3600" dirty="0">
                <a:latin typeface="Twinkl Cursive Unlooped" panose="02000000000000000000" pitchFamily="2" charset="0"/>
              </a:rPr>
              <a:t>Meriden CE Primary</a:t>
            </a:r>
          </a:p>
          <a:p>
            <a:pPr algn="ctr"/>
            <a:r>
              <a:rPr lang="en-GB" sz="3600" dirty="0">
                <a:latin typeface="Twinkl Cursive Unlooped" panose="02000000000000000000" pitchFamily="2" charset="0"/>
              </a:rPr>
              <a:t>6 Principles of Nurture</a:t>
            </a:r>
          </a:p>
        </p:txBody>
      </p:sp>
      <p:cxnSp>
        <p:nvCxnSpPr>
          <p:cNvPr id="8" name="Straight Connector 7">
            <a:extLst>
              <a:ext uri="{FF2B5EF4-FFF2-40B4-BE49-F238E27FC236}">
                <a16:creationId xmlns:a16="http://schemas.microsoft.com/office/drawing/2014/main" id="{82A1B657-DDEC-BE7A-2302-3A2A9375883D}"/>
              </a:ext>
            </a:extLst>
          </p:cNvPr>
          <p:cNvCxnSpPr>
            <a:cxnSpLocks/>
          </p:cNvCxnSpPr>
          <p:nvPr/>
        </p:nvCxnSpPr>
        <p:spPr>
          <a:xfrm>
            <a:off x="686350" y="2758478"/>
            <a:ext cx="4098778"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207C901F-359B-4C27-7E79-4B1FE161670F}"/>
              </a:ext>
            </a:extLst>
          </p:cNvPr>
          <p:cNvPicPr>
            <a:picLocks noChangeAspect="1"/>
          </p:cNvPicPr>
          <p:nvPr/>
        </p:nvPicPr>
        <p:blipFill>
          <a:blip r:embed="rId2"/>
          <a:stretch>
            <a:fillRect/>
          </a:stretch>
        </p:blipFill>
        <p:spPr>
          <a:xfrm>
            <a:off x="5457217" y="12518"/>
            <a:ext cx="6886308" cy="6886308"/>
          </a:xfrm>
          <a:prstGeom prst="rect">
            <a:avLst/>
          </a:prstGeom>
        </p:spPr>
      </p:pic>
      <p:pic>
        <p:nvPicPr>
          <p:cNvPr id="21" name="Picture 20" descr="A website with text and tree branches&#10;&#10;AI-generated content may be incorrect.">
            <a:extLst>
              <a:ext uri="{FF2B5EF4-FFF2-40B4-BE49-F238E27FC236}">
                <a16:creationId xmlns:a16="http://schemas.microsoft.com/office/drawing/2014/main" id="{558D5D53-E468-A04C-0DB7-0D2BD4672A02}"/>
              </a:ext>
            </a:extLst>
          </p:cNvPr>
          <p:cNvPicPr>
            <a:picLocks noChangeAspect="1"/>
          </p:cNvPicPr>
          <p:nvPr/>
        </p:nvPicPr>
        <p:blipFill>
          <a:blip r:embed="rId3"/>
          <a:srcRect b="6344"/>
          <a:stretch>
            <a:fillRect/>
          </a:stretch>
        </p:blipFill>
        <p:spPr>
          <a:xfrm>
            <a:off x="686350" y="3002667"/>
            <a:ext cx="3963623" cy="2768957"/>
          </a:xfrm>
          <a:prstGeom prst="rect">
            <a:avLst/>
          </a:prstGeom>
          <a:ln w="12700">
            <a:solidFill>
              <a:schemeClr val="tx1"/>
            </a:solidFill>
          </a:ln>
        </p:spPr>
      </p:pic>
    </p:spTree>
    <p:extLst>
      <p:ext uri="{BB962C8B-B14F-4D97-AF65-F5344CB8AC3E}">
        <p14:creationId xmlns:p14="http://schemas.microsoft.com/office/powerpoint/2010/main" val="3680652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2AF1A-45F5-8237-436F-3121A2CC6757}"/>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B9BD2469-932F-2D01-F20D-5C81AD87DC2E}"/>
              </a:ext>
            </a:extLst>
          </p:cNvPr>
          <p:cNvSpPr txBox="1"/>
          <p:nvPr/>
        </p:nvSpPr>
        <p:spPr>
          <a:xfrm>
            <a:off x="664619" y="49906"/>
            <a:ext cx="9761529" cy="1200329"/>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3600" u="sng" dirty="0">
                <a:latin typeface="Twinkl Cursive Unlooped" panose="02000000000000000000" pitchFamily="2" charset="0"/>
              </a:rPr>
              <a:t>Friends</a:t>
            </a:r>
            <a:r>
              <a:rPr lang="en-GB" sz="3600" dirty="0">
                <a:latin typeface="Twinkl Cursive Unlooped" panose="02000000000000000000" pitchFamily="2" charset="0"/>
              </a:rPr>
              <a:t>, </a:t>
            </a:r>
            <a:r>
              <a:rPr lang="en-GB" sz="3600" u="sng" dirty="0">
                <a:latin typeface="Twinkl Cursive Unlooped" panose="02000000000000000000" pitchFamily="2" charset="0"/>
              </a:rPr>
              <a:t>Faith</a:t>
            </a:r>
            <a:r>
              <a:rPr lang="en-GB" sz="3600" dirty="0">
                <a:latin typeface="Twinkl Cursive Unlooped" panose="02000000000000000000" pitchFamily="2" charset="0"/>
              </a:rPr>
              <a:t> and </a:t>
            </a:r>
            <a:r>
              <a:rPr lang="en-GB" sz="3600" u="sng" dirty="0">
                <a:latin typeface="Twinkl Cursive Unlooped" panose="02000000000000000000" pitchFamily="2" charset="0"/>
              </a:rPr>
              <a:t>Lifelong Learning</a:t>
            </a:r>
          </a:p>
        </p:txBody>
      </p:sp>
      <p:grpSp>
        <p:nvGrpSpPr>
          <p:cNvPr id="35" name="Group 34">
            <a:extLst>
              <a:ext uri="{FF2B5EF4-FFF2-40B4-BE49-F238E27FC236}">
                <a16:creationId xmlns:a16="http://schemas.microsoft.com/office/drawing/2014/main" id="{1C302CDA-1C57-A285-3CA2-AF69FDB987CD}"/>
              </a:ext>
            </a:extLst>
          </p:cNvPr>
          <p:cNvGrpSpPr/>
          <p:nvPr/>
        </p:nvGrpSpPr>
        <p:grpSpPr>
          <a:xfrm>
            <a:off x="578643" y="4554763"/>
            <a:ext cx="1489480" cy="535866"/>
            <a:chOff x="518224" y="4005941"/>
            <a:chExt cx="1657730" cy="535861"/>
          </a:xfrm>
        </p:grpSpPr>
        <p:pic>
          <p:nvPicPr>
            <p:cNvPr id="20" name="Picture 19" descr="A white trophy in a yellow circle&#10;&#10;Description automatically generated">
              <a:extLst>
                <a:ext uri="{FF2B5EF4-FFF2-40B4-BE49-F238E27FC236}">
                  <a16:creationId xmlns:a16="http://schemas.microsoft.com/office/drawing/2014/main" id="{2039933B-EDD3-31B8-FF24-D008548DA2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224" y="4005941"/>
              <a:ext cx="535861" cy="535861"/>
            </a:xfrm>
            <a:prstGeom prst="rect">
              <a:avLst/>
            </a:prstGeom>
          </p:spPr>
        </p:pic>
        <p:pic>
          <p:nvPicPr>
            <p:cNvPr id="22" name="Picture 21" descr="A group of white gears in a circle&#10;&#10;Description automatically generated">
              <a:extLst>
                <a:ext uri="{FF2B5EF4-FFF2-40B4-BE49-F238E27FC236}">
                  <a16:creationId xmlns:a16="http://schemas.microsoft.com/office/drawing/2014/main" id="{22B0E322-845C-271E-294C-EB0462A41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256" y="4005941"/>
              <a:ext cx="535861" cy="535861"/>
            </a:xfrm>
            <a:prstGeom prst="rect">
              <a:avLst/>
            </a:prstGeom>
          </p:spPr>
        </p:pic>
        <p:pic>
          <p:nvPicPr>
            <p:cNvPr id="24" name="Picture 23" descr="A circle of hands in a circle&#10;&#10;Description automatically generated">
              <a:extLst>
                <a:ext uri="{FF2B5EF4-FFF2-40B4-BE49-F238E27FC236}">
                  <a16:creationId xmlns:a16="http://schemas.microsoft.com/office/drawing/2014/main" id="{6297ECD3-0E01-CC87-BF51-0BD5208778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0093" y="4005941"/>
              <a:ext cx="535861" cy="535861"/>
            </a:xfrm>
            <a:prstGeom prst="rect">
              <a:avLst/>
            </a:prstGeom>
          </p:spPr>
        </p:pic>
      </p:grpSp>
      <p:sp>
        <p:nvSpPr>
          <p:cNvPr id="5" name="Hexagon 4">
            <a:extLst>
              <a:ext uri="{FF2B5EF4-FFF2-40B4-BE49-F238E27FC236}">
                <a16:creationId xmlns:a16="http://schemas.microsoft.com/office/drawing/2014/main" id="{DEA2E548-56F6-1D2F-CEF8-E02B3A22480C}"/>
              </a:ext>
            </a:extLst>
          </p:cNvPr>
          <p:cNvSpPr/>
          <p:nvPr/>
        </p:nvSpPr>
        <p:spPr>
          <a:xfrm>
            <a:off x="9613852" y="200476"/>
            <a:ext cx="1371601" cy="1276567"/>
          </a:xfrm>
          <a:prstGeom prst="hexagon">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In our school, we…</a:t>
            </a:r>
          </a:p>
        </p:txBody>
      </p:sp>
      <p:sp>
        <p:nvSpPr>
          <p:cNvPr id="2" name="Hexagon 1">
            <a:extLst>
              <a:ext uri="{FF2B5EF4-FFF2-40B4-BE49-F238E27FC236}">
                <a16:creationId xmlns:a16="http://schemas.microsoft.com/office/drawing/2014/main" id="{769DAE0E-9E70-1D9B-4F22-DE259B9436F3}"/>
              </a:ext>
            </a:extLst>
          </p:cNvPr>
          <p:cNvSpPr/>
          <p:nvPr/>
        </p:nvSpPr>
        <p:spPr>
          <a:xfrm>
            <a:off x="6251751" y="2674357"/>
            <a:ext cx="1891927" cy="1750734"/>
          </a:xfrm>
          <a:prstGeom prst="hexagon">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know it’s good to talk</a:t>
            </a:r>
          </a:p>
        </p:txBody>
      </p:sp>
      <p:sp>
        <p:nvSpPr>
          <p:cNvPr id="6" name="Hexagon 5">
            <a:extLst>
              <a:ext uri="{FF2B5EF4-FFF2-40B4-BE49-F238E27FC236}">
                <a16:creationId xmlns:a16="http://schemas.microsoft.com/office/drawing/2014/main" id="{DD4959DA-255E-6C7F-0347-24F6BFF799D5}"/>
              </a:ext>
            </a:extLst>
          </p:cNvPr>
          <p:cNvSpPr/>
          <p:nvPr/>
        </p:nvSpPr>
        <p:spPr>
          <a:xfrm>
            <a:off x="331480" y="2650592"/>
            <a:ext cx="1891927" cy="1750734"/>
          </a:xfrm>
          <a:prstGeom prst="hexagon">
            <a:avLst/>
          </a:prstGeom>
          <a:solidFill>
            <a:srgbClr val="C1FF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feel safe</a:t>
            </a:r>
          </a:p>
        </p:txBody>
      </p:sp>
      <p:sp>
        <p:nvSpPr>
          <p:cNvPr id="7" name="Hexagon 6">
            <a:extLst>
              <a:ext uri="{FF2B5EF4-FFF2-40B4-BE49-F238E27FC236}">
                <a16:creationId xmlns:a16="http://schemas.microsoft.com/office/drawing/2014/main" id="{48770996-C0B1-0295-F381-1ABEB24877B4}"/>
              </a:ext>
            </a:extLst>
          </p:cNvPr>
          <p:cNvSpPr/>
          <p:nvPr/>
        </p:nvSpPr>
        <p:spPr>
          <a:xfrm>
            <a:off x="4267401" y="2651013"/>
            <a:ext cx="1891927" cy="1750734"/>
          </a:xfrm>
          <a:prstGeom prst="hexagon">
            <a:avLst/>
          </a:prstGeom>
          <a:solidFill>
            <a:srgbClr val="E3F6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learn in our own way and at our own pace</a:t>
            </a:r>
          </a:p>
        </p:txBody>
      </p:sp>
      <p:sp>
        <p:nvSpPr>
          <p:cNvPr id="9" name="Hexagon 8">
            <a:extLst>
              <a:ext uri="{FF2B5EF4-FFF2-40B4-BE49-F238E27FC236}">
                <a16:creationId xmlns:a16="http://schemas.microsoft.com/office/drawing/2014/main" id="{126CFF10-346E-B905-42E7-899037BA921F}"/>
              </a:ext>
            </a:extLst>
          </p:cNvPr>
          <p:cNvSpPr/>
          <p:nvPr/>
        </p:nvSpPr>
        <p:spPr>
          <a:xfrm>
            <a:off x="2289497" y="2674357"/>
            <a:ext cx="1891927" cy="1750734"/>
          </a:xfrm>
          <a:prstGeom prst="hexagon">
            <a:avLst/>
          </a:prstGeom>
          <a:solidFill>
            <a:srgbClr val="FEE4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…are all valued</a:t>
            </a:r>
          </a:p>
        </p:txBody>
      </p:sp>
      <p:sp>
        <p:nvSpPr>
          <p:cNvPr id="11" name="Hexagon 10">
            <a:extLst>
              <a:ext uri="{FF2B5EF4-FFF2-40B4-BE49-F238E27FC236}">
                <a16:creationId xmlns:a16="http://schemas.microsoft.com/office/drawing/2014/main" id="{9F5C808F-7DD9-E25E-7B84-A786CC4A25E5}"/>
              </a:ext>
            </a:extLst>
          </p:cNvPr>
          <p:cNvSpPr/>
          <p:nvPr/>
        </p:nvSpPr>
        <p:spPr>
          <a:xfrm>
            <a:off x="8199751" y="2674358"/>
            <a:ext cx="1891927" cy="1750734"/>
          </a:xfrm>
          <a:prstGeom prst="hexagon">
            <a:avLst/>
          </a:prstGeom>
          <a:solidFill>
            <a:srgbClr val="FFFF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get help to cope with changes</a:t>
            </a:r>
          </a:p>
        </p:txBody>
      </p:sp>
      <p:sp>
        <p:nvSpPr>
          <p:cNvPr id="21" name="Hexagon 20">
            <a:extLst>
              <a:ext uri="{FF2B5EF4-FFF2-40B4-BE49-F238E27FC236}">
                <a16:creationId xmlns:a16="http://schemas.microsoft.com/office/drawing/2014/main" id="{3239DB13-D3DA-D155-C581-05A327B039CD}"/>
              </a:ext>
            </a:extLst>
          </p:cNvPr>
          <p:cNvSpPr/>
          <p:nvPr/>
        </p:nvSpPr>
        <p:spPr>
          <a:xfrm>
            <a:off x="10147752" y="2650592"/>
            <a:ext cx="1948156" cy="1750734"/>
          </a:xfrm>
          <a:prstGeom prst="hexagon">
            <a:avLst/>
          </a:prstGeom>
          <a:solidFill>
            <a:srgbClr val="FDD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Twinkl Cursive Unlooped" panose="02000000000000000000" pitchFamily="2" charset="0"/>
              </a:rPr>
              <a:t>… know our behaviour shows our feelings and we learn to make good choices</a:t>
            </a:r>
          </a:p>
        </p:txBody>
      </p:sp>
      <p:grpSp>
        <p:nvGrpSpPr>
          <p:cNvPr id="36" name="Group 35">
            <a:extLst>
              <a:ext uri="{FF2B5EF4-FFF2-40B4-BE49-F238E27FC236}">
                <a16:creationId xmlns:a16="http://schemas.microsoft.com/office/drawing/2014/main" id="{A2035575-12BF-E7DF-10AB-27741676D87B}"/>
              </a:ext>
            </a:extLst>
          </p:cNvPr>
          <p:cNvGrpSpPr/>
          <p:nvPr/>
        </p:nvGrpSpPr>
        <p:grpSpPr>
          <a:xfrm>
            <a:off x="2561269" y="4554763"/>
            <a:ext cx="1562340" cy="535861"/>
            <a:chOff x="2644869" y="4005939"/>
            <a:chExt cx="1599556" cy="535862"/>
          </a:xfrm>
        </p:grpSpPr>
        <p:pic>
          <p:nvPicPr>
            <p:cNvPr id="14" name="Picture 13" descr="A green circle with a white star and a black background&#10;&#10;Description automatically generated">
              <a:extLst>
                <a:ext uri="{FF2B5EF4-FFF2-40B4-BE49-F238E27FC236}">
                  <a16:creationId xmlns:a16="http://schemas.microsoft.com/office/drawing/2014/main" id="{4785422B-DFBB-376B-4B70-F4DCD999D9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8564" y="4005939"/>
              <a:ext cx="535861" cy="535861"/>
            </a:xfrm>
            <a:prstGeom prst="rect">
              <a:avLst/>
            </a:prstGeom>
          </p:spPr>
        </p:pic>
        <p:pic>
          <p:nvPicPr>
            <p:cNvPr id="18" name="Picture 17" descr="A white heart in a red circle&#10;&#10;Description automatically generated">
              <a:extLst>
                <a:ext uri="{FF2B5EF4-FFF2-40B4-BE49-F238E27FC236}">
                  <a16:creationId xmlns:a16="http://schemas.microsoft.com/office/drawing/2014/main" id="{867D8C8F-4774-FF2C-4505-F98A099916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4869" y="4005940"/>
              <a:ext cx="535861" cy="535861"/>
            </a:xfrm>
            <a:prstGeom prst="rect">
              <a:avLst/>
            </a:prstGeom>
          </p:spPr>
        </p:pic>
        <p:pic>
          <p:nvPicPr>
            <p:cNvPr id="25" name="Picture 24" descr="A circle of hands in a circle&#10;&#10;Description automatically generated">
              <a:extLst>
                <a:ext uri="{FF2B5EF4-FFF2-40B4-BE49-F238E27FC236}">
                  <a16:creationId xmlns:a16="http://schemas.microsoft.com/office/drawing/2014/main" id="{5790A73F-6E5D-B01F-4D0B-C29CCA877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2703" y="4005940"/>
              <a:ext cx="535861" cy="535861"/>
            </a:xfrm>
            <a:prstGeom prst="rect">
              <a:avLst/>
            </a:prstGeom>
          </p:spPr>
        </p:pic>
      </p:grpSp>
      <p:grpSp>
        <p:nvGrpSpPr>
          <p:cNvPr id="37" name="Group 36">
            <a:extLst>
              <a:ext uri="{FF2B5EF4-FFF2-40B4-BE49-F238E27FC236}">
                <a16:creationId xmlns:a16="http://schemas.microsoft.com/office/drawing/2014/main" id="{003B36D4-0F42-CC15-2A8E-C82FF86A2827}"/>
              </a:ext>
            </a:extLst>
          </p:cNvPr>
          <p:cNvGrpSpPr/>
          <p:nvPr/>
        </p:nvGrpSpPr>
        <p:grpSpPr>
          <a:xfrm>
            <a:off x="4498071" y="4554763"/>
            <a:ext cx="1583276" cy="535869"/>
            <a:chOff x="4562502" y="4005938"/>
            <a:chExt cx="1600813" cy="535862"/>
          </a:xfrm>
        </p:grpSpPr>
        <p:pic>
          <p:nvPicPr>
            <p:cNvPr id="16" name="Picture 15" descr="A blue circle with white triangles in it&#10;&#10;Description automatically generated">
              <a:extLst>
                <a:ext uri="{FF2B5EF4-FFF2-40B4-BE49-F238E27FC236}">
                  <a16:creationId xmlns:a16="http://schemas.microsoft.com/office/drawing/2014/main" id="{4216623F-FF26-CF16-C727-C7A0E4B02E0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98363" y="4005938"/>
              <a:ext cx="535861" cy="535861"/>
            </a:xfrm>
            <a:prstGeom prst="rect">
              <a:avLst/>
            </a:prstGeom>
          </p:spPr>
        </p:pic>
        <p:pic>
          <p:nvPicPr>
            <p:cNvPr id="26" name="Picture 25" descr="A white trophy in a yellow circle&#10;&#10;Description automatically generated">
              <a:extLst>
                <a:ext uri="{FF2B5EF4-FFF2-40B4-BE49-F238E27FC236}">
                  <a16:creationId xmlns:a16="http://schemas.microsoft.com/office/drawing/2014/main" id="{C9A5B96A-D849-D0F6-8308-2382527CA4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2502" y="4005939"/>
              <a:ext cx="535861" cy="535861"/>
            </a:xfrm>
            <a:prstGeom prst="rect">
              <a:avLst/>
            </a:prstGeom>
          </p:spPr>
        </p:pic>
        <p:pic>
          <p:nvPicPr>
            <p:cNvPr id="27" name="Picture 26" descr="A green circle with a white star and a black background&#10;&#10;Description automatically generated">
              <a:extLst>
                <a:ext uri="{FF2B5EF4-FFF2-40B4-BE49-F238E27FC236}">
                  <a16:creationId xmlns:a16="http://schemas.microsoft.com/office/drawing/2014/main" id="{93D34646-7D9B-05B0-34FE-A92161B012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7454" y="4005938"/>
              <a:ext cx="535861" cy="535861"/>
            </a:xfrm>
            <a:prstGeom prst="rect">
              <a:avLst/>
            </a:prstGeom>
          </p:spPr>
        </p:pic>
      </p:grpSp>
      <p:grpSp>
        <p:nvGrpSpPr>
          <p:cNvPr id="13" name="Group 12">
            <a:extLst>
              <a:ext uri="{FF2B5EF4-FFF2-40B4-BE49-F238E27FC236}">
                <a16:creationId xmlns:a16="http://schemas.microsoft.com/office/drawing/2014/main" id="{8469A949-CD16-5732-091E-4D936F0300D9}"/>
              </a:ext>
            </a:extLst>
          </p:cNvPr>
          <p:cNvGrpSpPr/>
          <p:nvPr/>
        </p:nvGrpSpPr>
        <p:grpSpPr>
          <a:xfrm>
            <a:off x="6772019" y="4554756"/>
            <a:ext cx="997155" cy="535867"/>
            <a:chOff x="6772019" y="4554756"/>
            <a:chExt cx="997155" cy="535867"/>
          </a:xfrm>
        </p:grpSpPr>
        <p:pic>
          <p:nvPicPr>
            <p:cNvPr id="30" name="Picture 29" descr="A white heart in a red circle&#10;&#10;Description automatically generated">
              <a:extLst>
                <a:ext uri="{FF2B5EF4-FFF2-40B4-BE49-F238E27FC236}">
                  <a16:creationId xmlns:a16="http://schemas.microsoft.com/office/drawing/2014/main" id="{D110B831-E5B6-365E-2D92-CDFC2A6D0C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72019" y="4554756"/>
              <a:ext cx="493068" cy="535867"/>
            </a:xfrm>
            <a:prstGeom prst="rect">
              <a:avLst/>
            </a:prstGeom>
          </p:spPr>
        </p:pic>
        <p:pic>
          <p:nvPicPr>
            <p:cNvPr id="31" name="Picture 30" descr="A circle of hands in a circle&#10;&#10;Description automatically generated">
              <a:extLst>
                <a:ext uri="{FF2B5EF4-FFF2-40B4-BE49-F238E27FC236}">
                  <a16:creationId xmlns:a16="http://schemas.microsoft.com/office/drawing/2014/main" id="{CCAB3133-B1A1-EC88-46DD-CB4084FB29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6106" y="4554756"/>
              <a:ext cx="493068" cy="535867"/>
            </a:xfrm>
            <a:prstGeom prst="rect">
              <a:avLst/>
            </a:prstGeom>
          </p:spPr>
        </p:pic>
      </p:grpSp>
      <p:sp>
        <p:nvSpPr>
          <p:cNvPr id="41" name="Arrow: Down 40">
            <a:extLst>
              <a:ext uri="{FF2B5EF4-FFF2-40B4-BE49-F238E27FC236}">
                <a16:creationId xmlns:a16="http://schemas.microsoft.com/office/drawing/2014/main" id="{0CA7E16F-AAE9-BDCE-9715-168152146710}"/>
              </a:ext>
            </a:extLst>
          </p:cNvPr>
          <p:cNvSpPr/>
          <p:nvPr/>
        </p:nvSpPr>
        <p:spPr>
          <a:xfrm rot="10800000">
            <a:off x="2289497" y="1379906"/>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Arrow: Down 41">
            <a:extLst>
              <a:ext uri="{FF2B5EF4-FFF2-40B4-BE49-F238E27FC236}">
                <a16:creationId xmlns:a16="http://schemas.microsoft.com/office/drawing/2014/main" id="{B7454689-1BF3-1687-6DAF-6BC0C431B4D2}"/>
              </a:ext>
            </a:extLst>
          </p:cNvPr>
          <p:cNvSpPr/>
          <p:nvPr/>
        </p:nvSpPr>
        <p:spPr>
          <a:xfrm rot="10800000">
            <a:off x="3734993" y="1379907"/>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Arrow: Down 42">
            <a:extLst>
              <a:ext uri="{FF2B5EF4-FFF2-40B4-BE49-F238E27FC236}">
                <a16:creationId xmlns:a16="http://schemas.microsoft.com/office/drawing/2014/main" id="{53E122E0-9CB5-1298-4D9C-A0AFCF121357}"/>
              </a:ext>
            </a:extLst>
          </p:cNvPr>
          <p:cNvSpPr/>
          <p:nvPr/>
        </p:nvSpPr>
        <p:spPr>
          <a:xfrm rot="10800000">
            <a:off x="6470689" y="1379907"/>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ight Bracket 44">
            <a:extLst>
              <a:ext uri="{FF2B5EF4-FFF2-40B4-BE49-F238E27FC236}">
                <a16:creationId xmlns:a16="http://schemas.microsoft.com/office/drawing/2014/main" id="{5E980B4F-FF38-D513-A48D-B636C4EA807D}"/>
              </a:ext>
            </a:extLst>
          </p:cNvPr>
          <p:cNvSpPr/>
          <p:nvPr/>
        </p:nvSpPr>
        <p:spPr>
          <a:xfrm rot="16200000">
            <a:off x="6007567" y="-3116857"/>
            <a:ext cx="417980" cy="11499264"/>
          </a:xfrm>
          <a:prstGeom prst="rightBracket">
            <a:avLst/>
          </a:prstGeom>
          <a:ln w="3492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nvGrpSpPr>
          <p:cNvPr id="8" name="Group 7">
            <a:extLst>
              <a:ext uri="{FF2B5EF4-FFF2-40B4-BE49-F238E27FC236}">
                <a16:creationId xmlns:a16="http://schemas.microsoft.com/office/drawing/2014/main" id="{9C3BEBD8-AC54-F300-EA0E-44B52C947BBC}"/>
              </a:ext>
            </a:extLst>
          </p:cNvPr>
          <p:cNvGrpSpPr/>
          <p:nvPr/>
        </p:nvGrpSpPr>
        <p:grpSpPr>
          <a:xfrm>
            <a:off x="8669601" y="4581648"/>
            <a:ext cx="1062357" cy="535873"/>
            <a:chOff x="8669601" y="4610832"/>
            <a:chExt cx="1062357" cy="535873"/>
          </a:xfrm>
        </p:grpSpPr>
        <p:pic>
          <p:nvPicPr>
            <p:cNvPr id="28" name="Picture 27" descr="A blue circle with white triangles in it&#10;&#10;Description automatically generated">
              <a:extLst>
                <a:ext uri="{FF2B5EF4-FFF2-40B4-BE49-F238E27FC236}">
                  <a16:creationId xmlns:a16="http://schemas.microsoft.com/office/drawing/2014/main" id="{713CB8A7-EEEA-A713-D615-9C15CA835B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69601" y="4610832"/>
              <a:ext cx="534658" cy="535873"/>
            </a:xfrm>
            <a:prstGeom prst="rect">
              <a:avLst/>
            </a:prstGeom>
          </p:spPr>
        </p:pic>
        <p:pic>
          <p:nvPicPr>
            <p:cNvPr id="3" name="Picture 2" descr="A white heart in a red circle&#10;&#10;Description automatically generated">
              <a:extLst>
                <a:ext uri="{FF2B5EF4-FFF2-40B4-BE49-F238E27FC236}">
                  <a16:creationId xmlns:a16="http://schemas.microsoft.com/office/drawing/2014/main" id="{5FA8CB30-1FD2-8156-A7D9-E97D2AB05A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8565" y="4623312"/>
              <a:ext cx="523393" cy="523393"/>
            </a:xfrm>
            <a:prstGeom prst="rect">
              <a:avLst/>
            </a:prstGeom>
          </p:spPr>
        </p:pic>
      </p:grpSp>
      <p:grpSp>
        <p:nvGrpSpPr>
          <p:cNvPr id="15" name="Group 14">
            <a:extLst>
              <a:ext uri="{FF2B5EF4-FFF2-40B4-BE49-F238E27FC236}">
                <a16:creationId xmlns:a16="http://schemas.microsoft.com/office/drawing/2014/main" id="{585B2B38-828B-F37F-81F8-11D4B534A883}"/>
              </a:ext>
            </a:extLst>
          </p:cNvPr>
          <p:cNvGrpSpPr/>
          <p:nvPr/>
        </p:nvGrpSpPr>
        <p:grpSpPr>
          <a:xfrm>
            <a:off x="10480649" y="4581596"/>
            <a:ext cx="1479522" cy="548347"/>
            <a:chOff x="10480649" y="4581596"/>
            <a:chExt cx="1479522" cy="548347"/>
          </a:xfrm>
        </p:grpSpPr>
        <p:pic>
          <p:nvPicPr>
            <p:cNvPr id="33" name="Picture 32" descr="A group of white gears in a circle&#10;&#10;Description automatically generated">
              <a:extLst>
                <a:ext uri="{FF2B5EF4-FFF2-40B4-BE49-F238E27FC236}">
                  <a16:creationId xmlns:a16="http://schemas.microsoft.com/office/drawing/2014/main" id="{E80E0D90-9618-A492-84D3-993D4DCE6E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9525" y="4594128"/>
              <a:ext cx="488876" cy="535815"/>
            </a:xfrm>
            <a:prstGeom prst="rect">
              <a:avLst/>
            </a:prstGeom>
          </p:spPr>
        </p:pic>
        <p:pic>
          <p:nvPicPr>
            <p:cNvPr id="34" name="Picture 33" descr="A blue circle with white triangles in it&#10;&#10;Description automatically generated">
              <a:extLst>
                <a:ext uri="{FF2B5EF4-FFF2-40B4-BE49-F238E27FC236}">
                  <a16:creationId xmlns:a16="http://schemas.microsoft.com/office/drawing/2014/main" id="{D5CB83C1-6550-B745-54C0-5F6D2BD99C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0649" y="4581648"/>
              <a:ext cx="488876" cy="535815"/>
            </a:xfrm>
            <a:prstGeom prst="rect">
              <a:avLst/>
            </a:prstGeom>
          </p:spPr>
        </p:pic>
        <p:pic>
          <p:nvPicPr>
            <p:cNvPr id="10" name="Picture 9" descr="A circle of hands in a circle&#10;&#10;Description automatically generated">
              <a:extLst>
                <a:ext uri="{FF2B5EF4-FFF2-40B4-BE49-F238E27FC236}">
                  <a16:creationId xmlns:a16="http://schemas.microsoft.com/office/drawing/2014/main" id="{EF2C0BB9-0388-CCC7-DD9E-6E8F95E254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7103" y="4581596"/>
              <a:ext cx="493068" cy="535867"/>
            </a:xfrm>
            <a:prstGeom prst="rect">
              <a:avLst/>
            </a:prstGeom>
          </p:spPr>
        </p:pic>
      </p:grpSp>
    </p:spTree>
    <p:extLst>
      <p:ext uri="{BB962C8B-B14F-4D97-AF65-F5344CB8AC3E}">
        <p14:creationId xmlns:p14="http://schemas.microsoft.com/office/powerpoint/2010/main" val="3189460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54EDA-3BCD-5E8D-30F9-21BAA77D244C}"/>
            </a:ext>
          </a:extLst>
        </p:cNvPr>
        <p:cNvGrpSpPr/>
        <p:nvPr/>
      </p:nvGrpSpPr>
      <p:grpSpPr>
        <a:xfrm>
          <a:off x="0" y="0"/>
          <a:ext cx="0" cy="0"/>
          <a:chOff x="0" y="0"/>
          <a:chExt cx="0" cy="0"/>
        </a:xfrm>
      </p:grpSpPr>
      <p:grpSp>
        <p:nvGrpSpPr>
          <p:cNvPr id="35" name="Group 34">
            <a:extLst>
              <a:ext uri="{FF2B5EF4-FFF2-40B4-BE49-F238E27FC236}">
                <a16:creationId xmlns:a16="http://schemas.microsoft.com/office/drawing/2014/main" id="{1747565D-70CA-EBA9-6A4E-EA7DACD7985E}"/>
              </a:ext>
            </a:extLst>
          </p:cNvPr>
          <p:cNvGrpSpPr/>
          <p:nvPr/>
        </p:nvGrpSpPr>
        <p:grpSpPr>
          <a:xfrm>
            <a:off x="506782" y="2092957"/>
            <a:ext cx="1285671" cy="433317"/>
            <a:chOff x="518224" y="4005941"/>
            <a:chExt cx="1657730" cy="535861"/>
          </a:xfrm>
        </p:grpSpPr>
        <p:pic>
          <p:nvPicPr>
            <p:cNvPr id="20" name="Picture 19" descr="A white trophy in a yellow circle&#10;&#10;Description automatically generated">
              <a:extLst>
                <a:ext uri="{FF2B5EF4-FFF2-40B4-BE49-F238E27FC236}">
                  <a16:creationId xmlns:a16="http://schemas.microsoft.com/office/drawing/2014/main" id="{06FF2359-0B71-C130-2F01-71611C6B4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224" y="4005941"/>
              <a:ext cx="535861" cy="535861"/>
            </a:xfrm>
            <a:prstGeom prst="rect">
              <a:avLst/>
            </a:prstGeom>
          </p:spPr>
        </p:pic>
        <p:pic>
          <p:nvPicPr>
            <p:cNvPr id="22" name="Picture 21" descr="A group of white gears in a circle&#10;&#10;Description automatically generated">
              <a:extLst>
                <a:ext uri="{FF2B5EF4-FFF2-40B4-BE49-F238E27FC236}">
                  <a16:creationId xmlns:a16="http://schemas.microsoft.com/office/drawing/2014/main" id="{84896680-C66C-A786-172C-3C2F32FE2E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256" y="4005941"/>
              <a:ext cx="535861" cy="535861"/>
            </a:xfrm>
            <a:prstGeom prst="rect">
              <a:avLst/>
            </a:prstGeom>
          </p:spPr>
        </p:pic>
        <p:pic>
          <p:nvPicPr>
            <p:cNvPr id="24" name="Picture 23" descr="A circle of hands in a circle&#10;&#10;Description automatically generated">
              <a:extLst>
                <a:ext uri="{FF2B5EF4-FFF2-40B4-BE49-F238E27FC236}">
                  <a16:creationId xmlns:a16="http://schemas.microsoft.com/office/drawing/2014/main" id="{B9B3DF7C-3391-8979-791E-8DD121BA56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0093" y="4005941"/>
              <a:ext cx="535861" cy="535861"/>
            </a:xfrm>
            <a:prstGeom prst="rect">
              <a:avLst/>
            </a:prstGeom>
          </p:spPr>
        </p:pic>
      </p:grpSp>
      <p:sp>
        <p:nvSpPr>
          <p:cNvPr id="2" name="Hexagon 1">
            <a:extLst>
              <a:ext uri="{FF2B5EF4-FFF2-40B4-BE49-F238E27FC236}">
                <a16:creationId xmlns:a16="http://schemas.microsoft.com/office/drawing/2014/main" id="{8D244EDC-541E-EE1B-175A-5C8BA76B3CEE}"/>
              </a:ext>
            </a:extLst>
          </p:cNvPr>
          <p:cNvSpPr/>
          <p:nvPr/>
        </p:nvSpPr>
        <p:spPr>
          <a:xfrm>
            <a:off x="6121167" y="342217"/>
            <a:ext cx="1891927" cy="1750734"/>
          </a:xfrm>
          <a:prstGeom prst="hexagon">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know it’s good to talk</a:t>
            </a:r>
          </a:p>
        </p:txBody>
      </p:sp>
      <p:sp>
        <p:nvSpPr>
          <p:cNvPr id="6" name="Hexagon 5">
            <a:extLst>
              <a:ext uri="{FF2B5EF4-FFF2-40B4-BE49-F238E27FC236}">
                <a16:creationId xmlns:a16="http://schemas.microsoft.com/office/drawing/2014/main" id="{05900883-3A1B-BBEE-F90E-9895898B3911}"/>
              </a:ext>
            </a:extLst>
          </p:cNvPr>
          <p:cNvSpPr/>
          <p:nvPr/>
        </p:nvSpPr>
        <p:spPr>
          <a:xfrm>
            <a:off x="200896" y="318452"/>
            <a:ext cx="1891927" cy="1750734"/>
          </a:xfrm>
          <a:prstGeom prst="hexagon">
            <a:avLst/>
          </a:prstGeom>
          <a:solidFill>
            <a:srgbClr val="C1FF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feel safe</a:t>
            </a:r>
          </a:p>
        </p:txBody>
      </p:sp>
      <p:sp>
        <p:nvSpPr>
          <p:cNvPr id="7" name="Hexagon 6">
            <a:extLst>
              <a:ext uri="{FF2B5EF4-FFF2-40B4-BE49-F238E27FC236}">
                <a16:creationId xmlns:a16="http://schemas.microsoft.com/office/drawing/2014/main" id="{C2BE95D5-E385-07DC-BA5D-D377022D9FBD}"/>
              </a:ext>
            </a:extLst>
          </p:cNvPr>
          <p:cNvSpPr/>
          <p:nvPr/>
        </p:nvSpPr>
        <p:spPr>
          <a:xfrm>
            <a:off x="4136817" y="318873"/>
            <a:ext cx="1891927" cy="1750734"/>
          </a:xfrm>
          <a:prstGeom prst="hexagon">
            <a:avLst/>
          </a:prstGeom>
          <a:solidFill>
            <a:srgbClr val="E3F6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learn in our own way and at our own pace</a:t>
            </a:r>
          </a:p>
        </p:txBody>
      </p:sp>
      <p:sp>
        <p:nvSpPr>
          <p:cNvPr id="9" name="Hexagon 8">
            <a:extLst>
              <a:ext uri="{FF2B5EF4-FFF2-40B4-BE49-F238E27FC236}">
                <a16:creationId xmlns:a16="http://schemas.microsoft.com/office/drawing/2014/main" id="{93652627-46AE-7FD0-F77C-D7E84D5D27CC}"/>
              </a:ext>
            </a:extLst>
          </p:cNvPr>
          <p:cNvSpPr/>
          <p:nvPr/>
        </p:nvSpPr>
        <p:spPr>
          <a:xfrm>
            <a:off x="2158913" y="342217"/>
            <a:ext cx="1891927" cy="1750734"/>
          </a:xfrm>
          <a:prstGeom prst="hexagon">
            <a:avLst/>
          </a:prstGeom>
          <a:solidFill>
            <a:srgbClr val="FEE4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…are all valued</a:t>
            </a:r>
          </a:p>
        </p:txBody>
      </p:sp>
      <p:sp>
        <p:nvSpPr>
          <p:cNvPr id="11" name="Hexagon 10">
            <a:extLst>
              <a:ext uri="{FF2B5EF4-FFF2-40B4-BE49-F238E27FC236}">
                <a16:creationId xmlns:a16="http://schemas.microsoft.com/office/drawing/2014/main" id="{6E9D14EB-2D98-4D7D-1A31-D6F013401497}"/>
              </a:ext>
            </a:extLst>
          </p:cNvPr>
          <p:cNvSpPr/>
          <p:nvPr/>
        </p:nvSpPr>
        <p:spPr>
          <a:xfrm>
            <a:off x="8069167" y="342218"/>
            <a:ext cx="1891927" cy="1750734"/>
          </a:xfrm>
          <a:prstGeom prst="hexagon">
            <a:avLst/>
          </a:prstGeom>
          <a:solidFill>
            <a:srgbClr val="FFFF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Cursive Unlooped" panose="02000000000000000000" pitchFamily="2" charset="0"/>
              </a:rPr>
              <a:t>… get help to cope with changes</a:t>
            </a:r>
          </a:p>
        </p:txBody>
      </p:sp>
      <p:sp>
        <p:nvSpPr>
          <p:cNvPr id="21" name="Hexagon 20">
            <a:extLst>
              <a:ext uri="{FF2B5EF4-FFF2-40B4-BE49-F238E27FC236}">
                <a16:creationId xmlns:a16="http://schemas.microsoft.com/office/drawing/2014/main" id="{94EB7F4B-6736-F4F1-340D-91B5D740B686}"/>
              </a:ext>
            </a:extLst>
          </p:cNvPr>
          <p:cNvSpPr/>
          <p:nvPr/>
        </p:nvSpPr>
        <p:spPr>
          <a:xfrm>
            <a:off x="10017168" y="318452"/>
            <a:ext cx="1948156" cy="1750734"/>
          </a:xfrm>
          <a:prstGeom prst="hexagon">
            <a:avLst/>
          </a:prstGeom>
          <a:solidFill>
            <a:srgbClr val="FDDA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Twinkl Cursive Unlooped" panose="02000000000000000000" pitchFamily="2" charset="0"/>
              </a:rPr>
              <a:t>… know our behaviour shows our feelings and we learn to make good choices</a:t>
            </a:r>
          </a:p>
        </p:txBody>
      </p:sp>
      <p:grpSp>
        <p:nvGrpSpPr>
          <p:cNvPr id="36" name="Group 35">
            <a:extLst>
              <a:ext uri="{FF2B5EF4-FFF2-40B4-BE49-F238E27FC236}">
                <a16:creationId xmlns:a16="http://schemas.microsoft.com/office/drawing/2014/main" id="{1604CC16-954C-5FC3-BCF0-FF4012FF9F4D}"/>
              </a:ext>
            </a:extLst>
          </p:cNvPr>
          <p:cNvGrpSpPr/>
          <p:nvPr/>
        </p:nvGrpSpPr>
        <p:grpSpPr>
          <a:xfrm>
            <a:off x="2489408" y="2092957"/>
            <a:ext cx="1348562" cy="433313"/>
            <a:chOff x="2644869" y="4005939"/>
            <a:chExt cx="1599556" cy="535862"/>
          </a:xfrm>
        </p:grpSpPr>
        <p:pic>
          <p:nvPicPr>
            <p:cNvPr id="14" name="Picture 13" descr="A green circle with a white star and a black background&#10;&#10;Description automatically generated">
              <a:extLst>
                <a:ext uri="{FF2B5EF4-FFF2-40B4-BE49-F238E27FC236}">
                  <a16:creationId xmlns:a16="http://schemas.microsoft.com/office/drawing/2014/main" id="{7B66BC34-0D87-AF35-B3D5-9611B5A402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8564" y="4005939"/>
              <a:ext cx="535861" cy="535861"/>
            </a:xfrm>
            <a:prstGeom prst="rect">
              <a:avLst/>
            </a:prstGeom>
          </p:spPr>
        </p:pic>
        <p:pic>
          <p:nvPicPr>
            <p:cNvPr id="18" name="Picture 17" descr="A white heart in a red circle&#10;&#10;Description automatically generated">
              <a:extLst>
                <a:ext uri="{FF2B5EF4-FFF2-40B4-BE49-F238E27FC236}">
                  <a16:creationId xmlns:a16="http://schemas.microsoft.com/office/drawing/2014/main" id="{C08ED1D9-ED58-B56C-0865-8EF2718017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4869" y="4005940"/>
              <a:ext cx="535861" cy="535861"/>
            </a:xfrm>
            <a:prstGeom prst="rect">
              <a:avLst/>
            </a:prstGeom>
          </p:spPr>
        </p:pic>
        <p:pic>
          <p:nvPicPr>
            <p:cNvPr id="25" name="Picture 24" descr="A circle of hands in a circle&#10;&#10;Description automatically generated">
              <a:extLst>
                <a:ext uri="{FF2B5EF4-FFF2-40B4-BE49-F238E27FC236}">
                  <a16:creationId xmlns:a16="http://schemas.microsoft.com/office/drawing/2014/main" id="{D3ADBC05-9802-1DFF-EA7B-07C3111CF1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2703" y="4005940"/>
              <a:ext cx="535861" cy="535861"/>
            </a:xfrm>
            <a:prstGeom prst="rect">
              <a:avLst/>
            </a:prstGeom>
          </p:spPr>
        </p:pic>
      </p:grpSp>
      <p:grpSp>
        <p:nvGrpSpPr>
          <p:cNvPr id="37" name="Group 36">
            <a:extLst>
              <a:ext uri="{FF2B5EF4-FFF2-40B4-BE49-F238E27FC236}">
                <a16:creationId xmlns:a16="http://schemas.microsoft.com/office/drawing/2014/main" id="{A1329E62-EC71-5C54-19C8-43F0C14ECEA0}"/>
              </a:ext>
            </a:extLst>
          </p:cNvPr>
          <p:cNvGrpSpPr/>
          <p:nvPr/>
        </p:nvGrpSpPr>
        <p:grpSpPr>
          <a:xfrm>
            <a:off x="4426210" y="2092958"/>
            <a:ext cx="1366633" cy="433320"/>
            <a:chOff x="4562502" y="4005938"/>
            <a:chExt cx="1600813" cy="535862"/>
          </a:xfrm>
        </p:grpSpPr>
        <p:pic>
          <p:nvPicPr>
            <p:cNvPr id="16" name="Picture 15" descr="A blue circle with white triangles in it&#10;&#10;Description automatically generated">
              <a:extLst>
                <a:ext uri="{FF2B5EF4-FFF2-40B4-BE49-F238E27FC236}">
                  <a16:creationId xmlns:a16="http://schemas.microsoft.com/office/drawing/2014/main" id="{C98CF5E7-F0C6-E61C-D1B6-70C0E01B83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98363" y="4005938"/>
              <a:ext cx="535861" cy="535861"/>
            </a:xfrm>
            <a:prstGeom prst="rect">
              <a:avLst/>
            </a:prstGeom>
          </p:spPr>
        </p:pic>
        <p:pic>
          <p:nvPicPr>
            <p:cNvPr id="26" name="Picture 25" descr="A white trophy in a yellow circle&#10;&#10;Description automatically generated">
              <a:extLst>
                <a:ext uri="{FF2B5EF4-FFF2-40B4-BE49-F238E27FC236}">
                  <a16:creationId xmlns:a16="http://schemas.microsoft.com/office/drawing/2014/main" id="{02BED3FB-F369-7617-60A1-E99DFBF9F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2502" y="4005939"/>
              <a:ext cx="535861" cy="535861"/>
            </a:xfrm>
            <a:prstGeom prst="rect">
              <a:avLst/>
            </a:prstGeom>
          </p:spPr>
        </p:pic>
        <p:pic>
          <p:nvPicPr>
            <p:cNvPr id="27" name="Picture 26" descr="A green circle with a white star and a black background&#10;&#10;Description automatically generated">
              <a:extLst>
                <a:ext uri="{FF2B5EF4-FFF2-40B4-BE49-F238E27FC236}">
                  <a16:creationId xmlns:a16="http://schemas.microsoft.com/office/drawing/2014/main" id="{3EC7BAF6-903B-C6EB-6CC6-BFADF73C65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7454" y="4005938"/>
              <a:ext cx="535861" cy="535861"/>
            </a:xfrm>
            <a:prstGeom prst="rect">
              <a:avLst/>
            </a:prstGeom>
          </p:spPr>
        </p:pic>
      </p:grpSp>
      <p:grpSp>
        <p:nvGrpSpPr>
          <p:cNvPr id="13" name="Group 12">
            <a:extLst>
              <a:ext uri="{FF2B5EF4-FFF2-40B4-BE49-F238E27FC236}">
                <a16:creationId xmlns:a16="http://schemas.microsoft.com/office/drawing/2014/main" id="{CC298805-B792-6E2C-95DF-4A85A6FE02A9}"/>
              </a:ext>
            </a:extLst>
          </p:cNvPr>
          <p:cNvGrpSpPr/>
          <p:nvPr/>
        </p:nvGrpSpPr>
        <p:grpSpPr>
          <a:xfrm>
            <a:off x="6700159" y="2092951"/>
            <a:ext cx="860712" cy="433318"/>
            <a:chOff x="6772019" y="4554756"/>
            <a:chExt cx="997155" cy="535867"/>
          </a:xfrm>
        </p:grpSpPr>
        <p:pic>
          <p:nvPicPr>
            <p:cNvPr id="30" name="Picture 29" descr="A white heart in a red circle&#10;&#10;Description automatically generated">
              <a:extLst>
                <a:ext uri="{FF2B5EF4-FFF2-40B4-BE49-F238E27FC236}">
                  <a16:creationId xmlns:a16="http://schemas.microsoft.com/office/drawing/2014/main" id="{391A7007-E68D-30A0-FF36-EF8C2C1254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72019" y="4554756"/>
              <a:ext cx="493068" cy="535867"/>
            </a:xfrm>
            <a:prstGeom prst="rect">
              <a:avLst/>
            </a:prstGeom>
          </p:spPr>
        </p:pic>
        <p:pic>
          <p:nvPicPr>
            <p:cNvPr id="31" name="Picture 30" descr="A circle of hands in a circle&#10;&#10;Description automatically generated">
              <a:extLst>
                <a:ext uri="{FF2B5EF4-FFF2-40B4-BE49-F238E27FC236}">
                  <a16:creationId xmlns:a16="http://schemas.microsoft.com/office/drawing/2014/main" id="{206AF556-9E2D-67E6-E1FE-1165EE6372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6106" y="4554756"/>
              <a:ext cx="493068" cy="535867"/>
            </a:xfrm>
            <a:prstGeom prst="rect">
              <a:avLst/>
            </a:prstGeom>
          </p:spPr>
        </p:pic>
      </p:grpSp>
      <p:sp>
        <p:nvSpPr>
          <p:cNvPr id="45" name="Right Bracket 44">
            <a:extLst>
              <a:ext uri="{FF2B5EF4-FFF2-40B4-BE49-F238E27FC236}">
                <a16:creationId xmlns:a16="http://schemas.microsoft.com/office/drawing/2014/main" id="{1FD21BEB-B660-2733-E41B-F6AD82A6AF14}"/>
              </a:ext>
            </a:extLst>
          </p:cNvPr>
          <p:cNvSpPr/>
          <p:nvPr/>
        </p:nvSpPr>
        <p:spPr>
          <a:xfrm rot="16200000">
            <a:off x="5892607" y="-5323161"/>
            <a:ext cx="417980" cy="11499264"/>
          </a:xfrm>
          <a:prstGeom prst="rightBracket">
            <a:avLst/>
          </a:prstGeom>
          <a:ln w="3492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nvGrpSpPr>
          <p:cNvPr id="8" name="Group 7">
            <a:extLst>
              <a:ext uri="{FF2B5EF4-FFF2-40B4-BE49-F238E27FC236}">
                <a16:creationId xmlns:a16="http://schemas.microsoft.com/office/drawing/2014/main" id="{182BD50A-C80F-473E-7D6A-5418768759CB}"/>
              </a:ext>
            </a:extLst>
          </p:cNvPr>
          <p:cNvGrpSpPr/>
          <p:nvPr/>
        </p:nvGrpSpPr>
        <p:grpSpPr>
          <a:xfrm>
            <a:off x="8597740" y="2119842"/>
            <a:ext cx="916993" cy="433323"/>
            <a:chOff x="8669601" y="4610832"/>
            <a:chExt cx="1062357" cy="535873"/>
          </a:xfrm>
        </p:grpSpPr>
        <p:pic>
          <p:nvPicPr>
            <p:cNvPr id="28" name="Picture 27" descr="A blue circle with white triangles in it&#10;&#10;Description automatically generated">
              <a:extLst>
                <a:ext uri="{FF2B5EF4-FFF2-40B4-BE49-F238E27FC236}">
                  <a16:creationId xmlns:a16="http://schemas.microsoft.com/office/drawing/2014/main" id="{014FB3D1-674A-BCEB-C82E-1903F2C9A0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69601" y="4610832"/>
              <a:ext cx="534658" cy="535873"/>
            </a:xfrm>
            <a:prstGeom prst="rect">
              <a:avLst/>
            </a:prstGeom>
          </p:spPr>
        </p:pic>
        <p:pic>
          <p:nvPicPr>
            <p:cNvPr id="3" name="Picture 2" descr="A white heart in a red circle&#10;&#10;Description automatically generated">
              <a:extLst>
                <a:ext uri="{FF2B5EF4-FFF2-40B4-BE49-F238E27FC236}">
                  <a16:creationId xmlns:a16="http://schemas.microsoft.com/office/drawing/2014/main" id="{462F0B25-55E5-BBA1-CB5E-3DC6B40989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8565" y="4623312"/>
              <a:ext cx="523393" cy="523393"/>
            </a:xfrm>
            <a:prstGeom prst="rect">
              <a:avLst/>
            </a:prstGeom>
          </p:spPr>
        </p:pic>
      </p:grpSp>
      <p:grpSp>
        <p:nvGrpSpPr>
          <p:cNvPr id="15" name="Group 14">
            <a:extLst>
              <a:ext uri="{FF2B5EF4-FFF2-40B4-BE49-F238E27FC236}">
                <a16:creationId xmlns:a16="http://schemas.microsoft.com/office/drawing/2014/main" id="{96D450AF-E71D-3D5F-F0AB-F789309B3929}"/>
              </a:ext>
            </a:extLst>
          </p:cNvPr>
          <p:cNvGrpSpPr/>
          <p:nvPr/>
        </p:nvGrpSpPr>
        <p:grpSpPr>
          <a:xfrm>
            <a:off x="10408788" y="2119791"/>
            <a:ext cx="1277076" cy="443410"/>
            <a:chOff x="10480649" y="4581596"/>
            <a:chExt cx="1479522" cy="548347"/>
          </a:xfrm>
        </p:grpSpPr>
        <p:pic>
          <p:nvPicPr>
            <p:cNvPr id="33" name="Picture 32" descr="A group of white gears in a circle&#10;&#10;Description automatically generated">
              <a:extLst>
                <a:ext uri="{FF2B5EF4-FFF2-40B4-BE49-F238E27FC236}">
                  <a16:creationId xmlns:a16="http://schemas.microsoft.com/office/drawing/2014/main" id="{8A1081F0-3276-C21E-D633-E7864989BA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9525" y="4594128"/>
              <a:ext cx="488876" cy="535815"/>
            </a:xfrm>
            <a:prstGeom prst="rect">
              <a:avLst/>
            </a:prstGeom>
          </p:spPr>
        </p:pic>
        <p:pic>
          <p:nvPicPr>
            <p:cNvPr id="34" name="Picture 33" descr="A blue circle with white triangles in it&#10;&#10;Description automatically generated">
              <a:extLst>
                <a:ext uri="{FF2B5EF4-FFF2-40B4-BE49-F238E27FC236}">
                  <a16:creationId xmlns:a16="http://schemas.microsoft.com/office/drawing/2014/main" id="{ADD86693-5EC0-F4E1-8944-3ACFA65180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80649" y="4581648"/>
              <a:ext cx="488876" cy="535815"/>
            </a:xfrm>
            <a:prstGeom prst="rect">
              <a:avLst/>
            </a:prstGeom>
          </p:spPr>
        </p:pic>
        <p:pic>
          <p:nvPicPr>
            <p:cNvPr id="10" name="Picture 9" descr="A circle of hands in a circle&#10;&#10;Description automatically generated">
              <a:extLst>
                <a:ext uri="{FF2B5EF4-FFF2-40B4-BE49-F238E27FC236}">
                  <a16:creationId xmlns:a16="http://schemas.microsoft.com/office/drawing/2014/main" id="{5A23239D-8D95-5462-2D84-61783A1739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7103" y="4581596"/>
              <a:ext cx="493068" cy="535867"/>
            </a:xfrm>
            <a:prstGeom prst="rect">
              <a:avLst/>
            </a:prstGeom>
          </p:spPr>
        </p:pic>
      </p:grpSp>
      <p:sp>
        <p:nvSpPr>
          <p:cNvPr id="4" name="TextBox 3">
            <a:extLst>
              <a:ext uri="{FF2B5EF4-FFF2-40B4-BE49-F238E27FC236}">
                <a16:creationId xmlns:a16="http://schemas.microsoft.com/office/drawing/2014/main" id="{4435F085-7D4B-9194-D2B0-1D3EF25FA183}"/>
              </a:ext>
            </a:extLst>
          </p:cNvPr>
          <p:cNvSpPr txBox="1"/>
          <p:nvPr/>
        </p:nvSpPr>
        <p:spPr>
          <a:xfrm>
            <a:off x="180766" y="3761657"/>
            <a:ext cx="1958017" cy="1600438"/>
          </a:xfrm>
          <a:prstGeom prst="rect">
            <a:avLst/>
          </a:prstGeom>
          <a:noFill/>
        </p:spPr>
        <p:txBody>
          <a:bodyPr wrap="square" rtlCol="0">
            <a:spAutoFit/>
          </a:bodyPr>
          <a:lstStyle/>
          <a:p>
            <a:pPr marL="285750" indent="-285750">
              <a:buFont typeface="Arial" panose="020B0604020202020204" pitchFamily="34" charset="0"/>
              <a:buChar char="•"/>
            </a:pPr>
            <a:r>
              <a:rPr lang="en-GB" sz="1400" dirty="0"/>
              <a:t>Nurture UK</a:t>
            </a:r>
          </a:p>
          <a:p>
            <a:pPr marL="285750" indent="-285750">
              <a:buFont typeface="Arial" panose="020B0604020202020204" pitchFamily="34" charset="0"/>
              <a:buChar char="•"/>
            </a:pPr>
            <a:r>
              <a:rPr lang="en-GB" sz="1400" dirty="0"/>
              <a:t>Jigsaw PSHE</a:t>
            </a:r>
          </a:p>
          <a:p>
            <a:pPr marL="285750" indent="-285750">
              <a:buFont typeface="Arial" panose="020B0604020202020204" pitchFamily="34" charset="0"/>
              <a:buChar char="•"/>
            </a:pPr>
            <a:r>
              <a:rPr lang="en-GB" sz="1400" dirty="0"/>
              <a:t>Online safety- computing</a:t>
            </a:r>
          </a:p>
          <a:p>
            <a:pPr marL="285750" indent="-285750">
              <a:buFont typeface="Arial" panose="020B0604020202020204" pitchFamily="34" charset="0"/>
              <a:buChar char="•"/>
            </a:pPr>
            <a:r>
              <a:rPr lang="en-GB" sz="1400" dirty="0"/>
              <a:t>FSW direct work</a:t>
            </a:r>
          </a:p>
          <a:p>
            <a:pPr marL="285750" indent="-285750">
              <a:buFont typeface="Arial" panose="020B0604020202020204" pitchFamily="34" charset="0"/>
              <a:buChar char="•"/>
            </a:pPr>
            <a:r>
              <a:rPr lang="en-GB" sz="1400" dirty="0"/>
              <a:t>Kiva antibullying programme</a:t>
            </a:r>
          </a:p>
        </p:txBody>
      </p:sp>
      <p:sp>
        <p:nvSpPr>
          <p:cNvPr id="17" name="Arrow: Down 16">
            <a:extLst>
              <a:ext uri="{FF2B5EF4-FFF2-40B4-BE49-F238E27FC236}">
                <a16:creationId xmlns:a16="http://schemas.microsoft.com/office/drawing/2014/main" id="{DF6E2E22-C1F2-BE36-BCF4-2466A17D4C89}"/>
              </a:ext>
            </a:extLst>
          </p:cNvPr>
          <p:cNvSpPr/>
          <p:nvPr/>
        </p:nvSpPr>
        <p:spPr>
          <a:xfrm>
            <a:off x="714578" y="2686485"/>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Down 18">
            <a:extLst>
              <a:ext uri="{FF2B5EF4-FFF2-40B4-BE49-F238E27FC236}">
                <a16:creationId xmlns:a16="http://schemas.microsoft.com/office/drawing/2014/main" id="{C74D19FC-BC0D-C1AE-B9F3-DDEF1E4A03DC}"/>
              </a:ext>
            </a:extLst>
          </p:cNvPr>
          <p:cNvSpPr/>
          <p:nvPr/>
        </p:nvSpPr>
        <p:spPr>
          <a:xfrm>
            <a:off x="10653145" y="2613848"/>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72B252E7-0F99-9B54-1DB8-1B213314C002}"/>
              </a:ext>
            </a:extLst>
          </p:cNvPr>
          <p:cNvSpPr/>
          <p:nvPr/>
        </p:nvSpPr>
        <p:spPr>
          <a:xfrm>
            <a:off x="8739388" y="2620026"/>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Down 28">
            <a:extLst>
              <a:ext uri="{FF2B5EF4-FFF2-40B4-BE49-F238E27FC236}">
                <a16:creationId xmlns:a16="http://schemas.microsoft.com/office/drawing/2014/main" id="{35CD85E7-1DAD-8776-407C-0F56868D65A5}"/>
              </a:ext>
            </a:extLst>
          </p:cNvPr>
          <p:cNvSpPr/>
          <p:nvPr/>
        </p:nvSpPr>
        <p:spPr>
          <a:xfrm>
            <a:off x="6783640" y="2563201"/>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rrow: Down 31">
            <a:extLst>
              <a:ext uri="{FF2B5EF4-FFF2-40B4-BE49-F238E27FC236}">
                <a16:creationId xmlns:a16="http://schemas.microsoft.com/office/drawing/2014/main" id="{2D5F0A27-1028-4503-3D2A-4429E242BCFA}"/>
              </a:ext>
            </a:extLst>
          </p:cNvPr>
          <p:cNvSpPr/>
          <p:nvPr/>
        </p:nvSpPr>
        <p:spPr>
          <a:xfrm>
            <a:off x="4723800" y="2620027"/>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Arrow: Down 37">
            <a:extLst>
              <a:ext uri="{FF2B5EF4-FFF2-40B4-BE49-F238E27FC236}">
                <a16:creationId xmlns:a16="http://schemas.microsoft.com/office/drawing/2014/main" id="{83009C34-0557-154B-33C6-397A45CECF56}"/>
              </a:ext>
            </a:extLst>
          </p:cNvPr>
          <p:cNvSpPr/>
          <p:nvPr/>
        </p:nvSpPr>
        <p:spPr>
          <a:xfrm>
            <a:off x="2768052" y="2579629"/>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5B0A9DD6-66BF-D117-789A-CE436F5DD7C2}"/>
              </a:ext>
            </a:extLst>
          </p:cNvPr>
          <p:cNvSpPr txBox="1"/>
          <p:nvPr/>
        </p:nvSpPr>
        <p:spPr>
          <a:xfrm>
            <a:off x="2018890" y="3761657"/>
            <a:ext cx="2117927" cy="2031325"/>
          </a:xfrm>
          <a:prstGeom prst="rect">
            <a:avLst/>
          </a:prstGeom>
          <a:noFill/>
        </p:spPr>
        <p:txBody>
          <a:bodyPr wrap="square" rtlCol="0">
            <a:spAutoFit/>
          </a:bodyPr>
          <a:lstStyle/>
          <a:p>
            <a:pPr marL="285750" indent="-285750">
              <a:buFont typeface="Arial" panose="020B0604020202020204" pitchFamily="34" charset="0"/>
              <a:buChar char="•"/>
            </a:pPr>
            <a:r>
              <a:rPr lang="en-GB" sz="1400" dirty="0"/>
              <a:t>Celebration assembly</a:t>
            </a:r>
          </a:p>
          <a:p>
            <a:pPr marL="285750" indent="-285750">
              <a:buFont typeface="Arial" panose="020B0604020202020204" pitchFamily="34" charset="0"/>
              <a:buChar char="•"/>
            </a:pPr>
            <a:r>
              <a:rPr lang="en-GB" sz="1400" dirty="0"/>
              <a:t>School Council</a:t>
            </a:r>
          </a:p>
          <a:p>
            <a:pPr marL="285750" indent="-285750">
              <a:buFont typeface="Arial" panose="020B0604020202020204" pitchFamily="34" charset="0"/>
              <a:buChar char="•"/>
            </a:pPr>
            <a:r>
              <a:rPr lang="en-GB" sz="1400" dirty="0"/>
              <a:t>Worship Team</a:t>
            </a:r>
          </a:p>
          <a:p>
            <a:pPr marL="285750" indent="-285750">
              <a:buFont typeface="Arial" panose="020B0604020202020204" pitchFamily="34" charset="0"/>
              <a:buChar char="•"/>
            </a:pPr>
            <a:r>
              <a:rPr lang="en-GB" sz="1400" dirty="0"/>
              <a:t>RE curriculum</a:t>
            </a:r>
          </a:p>
          <a:p>
            <a:pPr marL="285750" indent="-285750">
              <a:buFont typeface="Arial" panose="020B0604020202020204" pitchFamily="34" charset="0"/>
              <a:buChar char="•"/>
            </a:pPr>
            <a:r>
              <a:rPr lang="en-GB" sz="1400" dirty="0"/>
              <a:t>ECO team</a:t>
            </a:r>
          </a:p>
          <a:p>
            <a:pPr marL="285750" indent="-285750">
              <a:buFont typeface="Arial" panose="020B0604020202020204" pitchFamily="34" charset="0"/>
              <a:buChar char="•"/>
            </a:pPr>
            <a:r>
              <a:rPr lang="en-GB" sz="1400" dirty="0"/>
              <a:t>Community outreach</a:t>
            </a:r>
          </a:p>
          <a:p>
            <a:pPr marL="285750" indent="-285750">
              <a:buFont typeface="Arial" panose="020B0604020202020204" pitchFamily="34" charset="0"/>
              <a:buChar char="•"/>
            </a:pPr>
            <a:r>
              <a:rPr lang="en-GB" sz="1400" dirty="0"/>
              <a:t>Picture News</a:t>
            </a:r>
          </a:p>
          <a:p>
            <a:pPr marL="285750" indent="-285750">
              <a:buFont typeface="Arial" panose="020B0604020202020204" pitchFamily="34" charset="0"/>
              <a:buChar char="•"/>
            </a:pPr>
            <a:r>
              <a:rPr lang="en-GB" sz="1400" dirty="0"/>
              <a:t>ICON school</a:t>
            </a:r>
          </a:p>
        </p:txBody>
      </p:sp>
      <p:sp>
        <p:nvSpPr>
          <p:cNvPr id="40" name="TextBox 39">
            <a:extLst>
              <a:ext uri="{FF2B5EF4-FFF2-40B4-BE49-F238E27FC236}">
                <a16:creationId xmlns:a16="http://schemas.microsoft.com/office/drawing/2014/main" id="{0E0C6FE5-3FA6-696D-0433-875D90F02430}"/>
              </a:ext>
            </a:extLst>
          </p:cNvPr>
          <p:cNvSpPr txBox="1"/>
          <p:nvPr/>
        </p:nvSpPr>
        <p:spPr>
          <a:xfrm>
            <a:off x="4136818" y="3769347"/>
            <a:ext cx="1998034" cy="2523768"/>
          </a:xfrm>
          <a:prstGeom prst="rect">
            <a:avLst/>
          </a:prstGeom>
          <a:noFill/>
        </p:spPr>
        <p:txBody>
          <a:bodyPr wrap="square" rtlCol="0">
            <a:spAutoFit/>
          </a:bodyPr>
          <a:lstStyle/>
          <a:p>
            <a:pPr marL="285750" indent="-285750">
              <a:buFont typeface="Arial" panose="020B0604020202020204" pitchFamily="34" charset="0"/>
              <a:buChar char="•"/>
            </a:pPr>
            <a:r>
              <a:rPr lang="en-GB" sz="1400" dirty="0"/>
              <a:t>EYFS curriculum/unit</a:t>
            </a:r>
          </a:p>
          <a:p>
            <a:pPr marL="285750" indent="-285750">
              <a:buFont typeface="Arial" panose="020B0604020202020204" pitchFamily="34" charset="0"/>
              <a:buChar char="•"/>
            </a:pPr>
            <a:r>
              <a:rPr lang="en-GB" sz="1400" b="1" dirty="0"/>
              <a:t>Enrichment learning sessions</a:t>
            </a:r>
          </a:p>
          <a:p>
            <a:pPr marL="285750" indent="-285750">
              <a:buFont typeface="Arial" panose="020B0604020202020204" pitchFamily="34" charset="0"/>
              <a:buChar char="•"/>
            </a:pPr>
            <a:r>
              <a:rPr lang="en-GB" sz="1400" dirty="0"/>
              <a:t>Swimming</a:t>
            </a:r>
          </a:p>
          <a:p>
            <a:pPr marL="285750" indent="-285750">
              <a:buFont typeface="Arial" panose="020B0604020202020204" pitchFamily="34" charset="0"/>
              <a:buChar char="•"/>
            </a:pPr>
            <a:r>
              <a:rPr lang="en-GB" sz="1400" dirty="0"/>
              <a:t>Use of IT to enhance lessons</a:t>
            </a:r>
          </a:p>
          <a:p>
            <a:pPr marL="285750" indent="-285750">
              <a:buFont typeface="Arial" panose="020B0604020202020204" pitchFamily="34" charset="0"/>
              <a:buChar char="•"/>
            </a:pPr>
            <a:r>
              <a:rPr lang="en-GB" sz="1400" dirty="0"/>
              <a:t>Curriculum pledge</a:t>
            </a:r>
          </a:p>
          <a:p>
            <a:pPr marL="285750" indent="-285750">
              <a:buFont typeface="Arial" panose="020B0604020202020204" pitchFamily="34" charset="0"/>
              <a:buChar char="•"/>
            </a:pPr>
            <a:r>
              <a:rPr lang="en-GB" sz="1400" dirty="0"/>
              <a:t>Curriculum design</a:t>
            </a:r>
          </a:p>
          <a:p>
            <a:pPr marL="285750" indent="-285750">
              <a:buFont typeface="Arial" panose="020B0604020202020204" pitchFamily="34" charset="0"/>
              <a:buChar char="•"/>
            </a:pPr>
            <a:r>
              <a:rPr lang="en-GB" sz="1400" dirty="0"/>
              <a:t>Adaptive teaching</a:t>
            </a:r>
          </a:p>
          <a:p>
            <a:endParaRPr lang="en-GB" dirty="0"/>
          </a:p>
        </p:txBody>
      </p:sp>
      <p:sp>
        <p:nvSpPr>
          <p:cNvPr id="44" name="TextBox 43">
            <a:extLst>
              <a:ext uri="{FF2B5EF4-FFF2-40B4-BE49-F238E27FC236}">
                <a16:creationId xmlns:a16="http://schemas.microsoft.com/office/drawing/2014/main" id="{BE9826CB-012F-2CCB-A23B-EA3B422DA93D}"/>
              </a:ext>
            </a:extLst>
          </p:cNvPr>
          <p:cNvSpPr txBox="1"/>
          <p:nvPr/>
        </p:nvSpPr>
        <p:spPr>
          <a:xfrm>
            <a:off x="6134398" y="3735090"/>
            <a:ext cx="2213064" cy="2893100"/>
          </a:xfrm>
          <a:prstGeom prst="rect">
            <a:avLst/>
          </a:prstGeom>
          <a:noFill/>
        </p:spPr>
        <p:txBody>
          <a:bodyPr wrap="square" rtlCol="0">
            <a:spAutoFit/>
          </a:bodyPr>
          <a:lstStyle/>
          <a:p>
            <a:pPr marL="285750" indent="-285750">
              <a:buFont typeface="Arial" panose="020B0604020202020204" pitchFamily="34" charset="0"/>
              <a:buChar char="•"/>
            </a:pPr>
            <a:r>
              <a:rPr lang="en-GB" sz="1400" b="1" dirty="0"/>
              <a:t>Nurture hub afternoons</a:t>
            </a:r>
          </a:p>
          <a:p>
            <a:pPr marL="285750" indent="-285750">
              <a:buFont typeface="Arial" panose="020B0604020202020204" pitchFamily="34" charset="0"/>
              <a:buChar char="•"/>
            </a:pPr>
            <a:r>
              <a:rPr lang="en-GB" sz="1400" dirty="0"/>
              <a:t>Positive behaviour sessions</a:t>
            </a:r>
          </a:p>
          <a:p>
            <a:pPr marL="285750" indent="-285750">
              <a:buFont typeface="Arial" panose="020B0604020202020204" pitchFamily="34" charset="0"/>
              <a:buChar char="•"/>
            </a:pPr>
            <a:r>
              <a:rPr lang="en-GB" sz="1400" dirty="0"/>
              <a:t>Bespoke 1:1 work</a:t>
            </a:r>
          </a:p>
          <a:p>
            <a:pPr marL="285750" indent="-285750">
              <a:buFont typeface="Arial" panose="020B0604020202020204" pitchFamily="34" charset="0"/>
              <a:buChar char="•"/>
            </a:pPr>
            <a:r>
              <a:rPr lang="en-GB" sz="1400" dirty="0"/>
              <a:t>Oracy</a:t>
            </a:r>
          </a:p>
          <a:p>
            <a:pPr marL="285750" indent="-285750">
              <a:buFont typeface="Arial" panose="020B0604020202020204" pitchFamily="34" charset="0"/>
              <a:buChar char="•"/>
            </a:pPr>
            <a:r>
              <a:rPr lang="en-GB" sz="1400" dirty="0"/>
              <a:t>Language Link EYFS programmes</a:t>
            </a:r>
          </a:p>
          <a:p>
            <a:pPr marL="285750" indent="-285750">
              <a:buFont typeface="Arial" panose="020B0604020202020204" pitchFamily="34" charset="0"/>
              <a:buChar char="•"/>
            </a:pPr>
            <a:r>
              <a:rPr lang="en-GB" sz="1400" dirty="0"/>
              <a:t>SOLAR/mental health teams</a:t>
            </a:r>
          </a:p>
          <a:p>
            <a:pPr marL="285750" indent="-285750">
              <a:buFont typeface="Arial" panose="020B0604020202020204" pitchFamily="34" charset="0"/>
              <a:buChar char="•"/>
            </a:pPr>
            <a:r>
              <a:rPr lang="en-GB" sz="1400" dirty="0"/>
              <a:t>Young Carers</a:t>
            </a:r>
          </a:p>
          <a:p>
            <a:pPr marL="285750" indent="-285750">
              <a:buFont typeface="Arial" panose="020B0604020202020204" pitchFamily="34" charset="0"/>
              <a:buChar char="•"/>
            </a:pPr>
            <a:r>
              <a:rPr lang="en-GB" sz="1400" dirty="0"/>
              <a:t>Prem-Aware work</a:t>
            </a:r>
          </a:p>
          <a:p>
            <a:pPr marL="285750" indent="-285750">
              <a:buFont typeface="Arial" panose="020B0604020202020204" pitchFamily="34" charset="0"/>
              <a:buChar char="•"/>
            </a:pPr>
            <a:r>
              <a:rPr lang="en-GB" sz="1400" dirty="0"/>
              <a:t>Coffee Mornings </a:t>
            </a:r>
          </a:p>
        </p:txBody>
      </p:sp>
      <p:sp>
        <p:nvSpPr>
          <p:cNvPr id="46" name="TextBox 45">
            <a:extLst>
              <a:ext uri="{FF2B5EF4-FFF2-40B4-BE49-F238E27FC236}">
                <a16:creationId xmlns:a16="http://schemas.microsoft.com/office/drawing/2014/main" id="{FC87CA80-F17A-7F29-E11F-DAEBEE8EAC66}"/>
              </a:ext>
            </a:extLst>
          </p:cNvPr>
          <p:cNvSpPr txBox="1"/>
          <p:nvPr/>
        </p:nvSpPr>
        <p:spPr>
          <a:xfrm>
            <a:off x="8207690" y="3711324"/>
            <a:ext cx="1998034" cy="1877437"/>
          </a:xfrm>
          <a:prstGeom prst="rect">
            <a:avLst/>
          </a:prstGeom>
          <a:noFill/>
        </p:spPr>
        <p:txBody>
          <a:bodyPr wrap="square" rtlCol="0">
            <a:spAutoFit/>
          </a:bodyPr>
          <a:lstStyle/>
          <a:p>
            <a:pPr marL="285750" indent="-285750">
              <a:buFont typeface="Arial" panose="020B0604020202020204" pitchFamily="34" charset="0"/>
              <a:buChar char="•"/>
            </a:pPr>
            <a:r>
              <a:rPr lang="en-GB" sz="1400" dirty="0"/>
              <a:t>Transition work</a:t>
            </a:r>
          </a:p>
          <a:p>
            <a:pPr marL="285750" indent="-285750">
              <a:buFont typeface="Arial" panose="020B0604020202020204" pitchFamily="34" charset="0"/>
              <a:buChar char="•"/>
            </a:pPr>
            <a:r>
              <a:rPr lang="en-GB" sz="1400" dirty="0"/>
              <a:t>Routines and visual timetables</a:t>
            </a:r>
          </a:p>
          <a:p>
            <a:pPr marL="285750" indent="-285750">
              <a:buFont typeface="Arial" panose="020B0604020202020204" pitchFamily="34" charset="0"/>
              <a:buChar char="•"/>
            </a:pPr>
            <a:r>
              <a:rPr lang="en-GB" sz="1400" dirty="0"/>
              <a:t>SEND reasonable adjustments</a:t>
            </a:r>
          </a:p>
          <a:p>
            <a:pPr marL="285750" indent="-285750">
              <a:buFont typeface="Arial" panose="020B0604020202020204" pitchFamily="34" charset="0"/>
              <a:buChar char="•"/>
            </a:pPr>
            <a:r>
              <a:rPr lang="en-GB" sz="1400" dirty="0"/>
              <a:t>Calm corner</a:t>
            </a:r>
          </a:p>
          <a:p>
            <a:pPr marL="285750" indent="-285750">
              <a:buFont typeface="Arial" panose="020B0604020202020204" pitchFamily="34" charset="0"/>
              <a:buChar char="•"/>
            </a:pPr>
            <a:r>
              <a:rPr lang="en-GB" sz="1400" dirty="0"/>
              <a:t>Sensory circuits</a:t>
            </a:r>
          </a:p>
          <a:p>
            <a:pPr marL="285750" indent="-285750">
              <a:buFont typeface="Arial" panose="020B0604020202020204" pitchFamily="34" charset="0"/>
              <a:buChar char="•"/>
            </a:pPr>
            <a:endParaRPr lang="en-GB" dirty="0"/>
          </a:p>
        </p:txBody>
      </p:sp>
      <p:sp>
        <p:nvSpPr>
          <p:cNvPr id="47" name="TextBox 46">
            <a:extLst>
              <a:ext uri="{FF2B5EF4-FFF2-40B4-BE49-F238E27FC236}">
                <a16:creationId xmlns:a16="http://schemas.microsoft.com/office/drawing/2014/main" id="{B5125B88-D752-CC73-D9DA-2BA99C7CEACD}"/>
              </a:ext>
            </a:extLst>
          </p:cNvPr>
          <p:cNvSpPr txBox="1"/>
          <p:nvPr/>
        </p:nvSpPr>
        <p:spPr>
          <a:xfrm>
            <a:off x="10281231" y="3691903"/>
            <a:ext cx="1943042" cy="2092881"/>
          </a:xfrm>
          <a:prstGeom prst="rect">
            <a:avLst/>
          </a:prstGeom>
          <a:noFill/>
        </p:spPr>
        <p:txBody>
          <a:bodyPr wrap="square" rtlCol="0">
            <a:spAutoFit/>
          </a:bodyPr>
          <a:lstStyle/>
          <a:p>
            <a:pPr marL="285750" indent="-285750">
              <a:buFont typeface="Arial" panose="020B0604020202020204" pitchFamily="34" charset="0"/>
              <a:buChar char="•"/>
            </a:pPr>
            <a:r>
              <a:rPr lang="en-GB" sz="1400" dirty="0"/>
              <a:t>Colour monster</a:t>
            </a:r>
          </a:p>
          <a:p>
            <a:pPr marL="285750" indent="-285750">
              <a:buFont typeface="Arial" panose="020B0604020202020204" pitchFamily="34" charset="0"/>
              <a:buChar char="•"/>
            </a:pPr>
            <a:r>
              <a:rPr lang="en-GB" sz="1400" dirty="0"/>
              <a:t>Zones of Regulation</a:t>
            </a:r>
          </a:p>
          <a:p>
            <a:pPr marL="285750" indent="-285750">
              <a:buFont typeface="Arial" panose="020B0604020202020204" pitchFamily="34" charset="0"/>
              <a:buChar char="•"/>
            </a:pPr>
            <a:r>
              <a:rPr lang="en-GB" sz="1400" dirty="0"/>
              <a:t>Behaviour policy</a:t>
            </a:r>
          </a:p>
          <a:p>
            <a:pPr marL="285750" indent="-285750">
              <a:buFont typeface="Arial" panose="020B0604020202020204" pitchFamily="34" charset="0"/>
              <a:buChar char="•"/>
            </a:pPr>
            <a:r>
              <a:rPr lang="en-GB" sz="1400" dirty="0"/>
              <a:t>Nurture UK</a:t>
            </a:r>
          </a:p>
          <a:p>
            <a:pPr marL="285750" indent="-285750">
              <a:buFont typeface="Arial" panose="020B0604020202020204" pitchFamily="34" charset="0"/>
              <a:buChar char="•"/>
            </a:pPr>
            <a:r>
              <a:rPr lang="en-GB" sz="1400" dirty="0"/>
              <a:t>Life skills timetable</a:t>
            </a:r>
          </a:p>
          <a:p>
            <a:pPr marL="285750" indent="-285750">
              <a:buFont typeface="Arial" panose="020B0604020202020204" pitchFamily="34" charset="0"/>
              <a:buChar char="•"/>
            </a:pPr>
            <a:r>
              <a:rPr lang="en-GB" sz="1400" dirty="0"/>
              <a:t>Golden Time</a:t>
            </a:r>
          </a:p>
          <a:p>
            <a:pPr marL="285750" indent="-285750">
              <a:buFont typeface="Arial" panose="020B0604020202020204" pitchFamily="34" charset="0"/>
              <a:buChar char="•"/>
            </a:pPr>
            <a:endParaRPr lang="en-GB" dirty="0"/>
          </a:p>
        </p:txBody>
      </p:sp>
      <p:grpSp>
        <p:nvGrpSpPr>
          <p:cNvPr id="48" name="Group 47">
            <a:extLst>
              <a:ext uri="{FF2B5EF4-FFF2-40B4-BE49-F238E27FC236}">
                <a16:creationId xmlns:a16="http://schemas.microsoft.com/office/drawing/2014/main" id="{D89E7E39-62B3-8351-8F09-9478CA3025B3}"/>
              </a:ext>
            </a:extLst>
          </p:cNvPr>
          <p:cNvGrpSpPr/>
          <p:nvPr/>
        </p:nvGrpSpPr>
        <p:grpSpPr>
          <a:xfrm>
            <a:off x="673491" y="5397640"/>
            <a:ext cx="693217" cy="826230"/>
            <a:chOff x="6720344" y="238606"/>
            <a:chExt cx="1108144" cy="1192906"/>
          </a:xfrm>
        </p:grpSpPr>
        <p:pic>
          <p:nvPicPr>
            <p:cNvPr id="1026" name="Picture 2" descr="KiVa Games | KiVa Program">
              <a:extLst>
                <a:ext uri="{FF2B5EF4-FFF2-40B4-BE49-F238E27FC236}">
                  <a16:creationId xmlns:a16="http://schemas.microsoft.com/office/drawing/2014/main" id="{F89F9926-EDA3-4B20-F112-CBDF859A2E7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3054" t="12305" r="10913" b="8203"/>
            <a:stretch>
              <a:fillRect/>
            </a:stretch>
          </p:blipFill>
          <p:spPr bwMode="auto">
            <a:xfrm>
              <a:off x="6720344" y="316439"/>
              <a:ext cx="1066562" cy="1115073"/>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a:extLst>
                <a:ext uri="{FF2B5EF4-FFF2-40B4-BE49-F238E27FC236}">
                  <a16:creationId xmlns:a16="http://schemas.microsoft.com/office/drawing/2014/main" id="{361EF367-21FA-D6ED-F5EE-6D7327435711}"/>
                </a:ext>
              </a:extLst>
            </p:cNvPr>
            <p:cNvSpPr/>
            <p:nvPr/>
          </p:nvSpPr>
          <p:spPr>
            <a:xfrm>
              <a:off x="7600949" y="238606"/>
              <a:ext cx="227539" cy="2462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19912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22177-866D-4257-26A8-F291C8141B53}"/>
            </a:ext>
          </a:extLst>
        </p:cNvPr>
        <p:cNvGrpSpPr/>
        <p:nvPr/>
      </p:nvGrpSpPr>
      <p:grpSpPr>
        <a:xfrm>
          <a:off x="0" y="0"/>
          <a:ext cx="0" cy="0"/>
          <a:chOff x="0" y="0"/>
          <a:chExt cx="0" cy="0"/>
        </a:xfrm>
      </p:grpSpPr>
      <p:pic>
        <p:nvPicPr>
          <p:cNvPr id="14" name="Picture 13" descr="A table with paper cutouts on it&#10;&#10;AI-generated content may be incorrect.">
            <a:extLst>
              <a:ext uri="{FF2B5EF4-FFF2-40B4-BE49-F238E27FC236}">
                <a16:creationId xmlns:a16="http://schemas.microsoft.com/office/drawing/2014/main" id="{E92195F8-EB85-EC68-8D12-BAEA3A562C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224090">
            <a:off x="1462224" y="451984"/>
            <a:ext cx="1963002" cy="1472252"/>
          </a:xfrm>
          <a:prstGeom prst="rect">
            <a:avLst/>
          </a:prstGeom>
          <a:ln w="12700">
            <a:solidFill>
              <a:schemeClr val="tx1"/>
            </a:solidFill>
          </a:ln>
        </p:spPr>
      </p:pic>
      <p:cxnSp>
        <p:nvCxnSpPr>
          <p:cNvPr id="4" name="Straight Connector 3">
            <a:extLst>
              <a:ext uri="{FF2B5EF4-FFF2-40B4-BE49-F238E27FC236}">
                <a16:creationId xmlns:a16="http://schemas.microsoft.com/office/drawing/2014/main" id="{BE1607B7-66CE-8ED7-CE20-66B776CBF7EE}"/>
              </a:ext>
            </a:extLst>
          </p:cNvPr>
          <p:cNvCxnSpPr>
            <a:cxnSpLocks/>
          </p:cNvCxnSpPr>
          <p:nvPr/>
        </p:nvCxnSpPr>
        <p:spPr>
          <a:xfrm>
            <a:off x="204287" y="6667500"/>
            <a:ext cx="118300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7B88D76-B971-F627-2109-DAE7F88CC0E8}"/>
              </a:ext>
            </a:extLst>
          </p:cNvPr>
          <p:cNvCxnSpPr>
            <a:cxnSpLocks/>
          </p:cNvCxnSpPr>
          <p:nvPr/>
        </p:nvCxnSpPr>
        <p:spPr>
          <a:xfrm>
            <a:off x="12034337" y="129568"/>
            <a:ext cx="0" cy="6537932"/>
          </a:xfrm>
          <a:prstGeom prst="line">
            <a:avLst/>
          </a:prstGeom>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FCD90EAF-6400-E727-7A8B-EEE328C9F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8514" y="6359219"/>
            <a:ext cx="503486" cy="498781"/>
          </a:xfrm>
          <a:prstGeom prst="rect">
            <a:avLst/>
          </a:prstGeom>
        </p:spPr>
      </p:pic>
      <p:pic>
        <p:nvPicPr>
          <p:cNvPr id="16" name="Picture 15" descr="A group of children sitting on the floor&#10;&#10;AI-generated content may be incorrect.">
            <a:extLst>
              <a:ext uri="{FF2B5EF4-FFF2-40B4-BE49-F238E27FC236}">
                <a16:creationId xmlns:a16="http://schemas.microsoft.com/office/drawing/2014/main" id="{69538348-B755-4372-B62B-D07D6E506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814476">
            <a:off x="171884" y="981167"/>
            <a:ext cx="2017316" cy="1512987"/>
          </a:xfrm>
          <a:prstGeom prst="rect">
            <a:avLst/>
          </a:prstGeom>
          <a:ln w="12700">
            <a:solidFill>
              <a:schemeClr val="tx1"/>
            </a:solidFill>
          </a:ln>
        </p:spPr>
      </p:pic>
      <p:pic>
        <p:nvPicPr>
          <p:cNvPr id="23" name="Picture 22" descr="A group of kids doing yoga&#10;&#10;AI-generated content may be incorrect.">
            <a:extLst>
              <a:ext uri="{FF2B5EF4-FFF2-40B4-BE49-F238E27FC236}">
                <a16:creationId xmlns:a16="http://schemas.microsoft.com/office/drawing/2014/main" id="{3647369C-5DE8-5D38-B3B0-68FA45AB43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09601">
            <a:off x="2671686" y="545670"/>
            <a:ext cx="2562333" cy="3416443"/>
          </a:xfrm>
          <a:prstGeom prst="rect">
            <a:avLst/>
          </a:prstGeom>
          <a:ln w="12700">
            <a:solidFill>
              <a:schemeClr val="tx1"/>
            </a:solidFill>
          </a:ln>
        </p:spPr>
      </p:pic>
      <p:pic>
        <p:nvPicPr>
          <p:cNvPr id="25" name="Picture 24" descr="A person holding a plant with other children&#10;&#10;AI-generated content may be incorrect.">
            <a:extLst>
              <a:ext uri="{FF2B5EF4-FFF2-40B4-BE49-F238E27FC236}">
                <a16:creationId xmlns:a16="http://schemas.microsoft.com/office/drawing/2014/main" id="{880C9141-1E14-9795-CBDF-BF3E6E3B0C46}"/>
              </a:ext>
            </a:extLst>
          </p:cNvPr>
          <p:cNvPicPr>
            <a:picLocks noChangeAspect="1"/>
          </p:cNvPicPr>
          <p:nvPr/>
        </p:nvPicPr>
        <p:blipFill>
          <a:blip r:embed="rId6">
            <a:extLst>
              <a:ext uri="{28A0092B-C50C-407E-A947-70E740481C1C}">
                <a14:useLocalDpi xmlns:a14="http://schemas.microsoft.com/office/drawing/2010/main" val="0"/>
              </a:ext>
            </a:extLst>
          </a:blip>
          <a:srcRect b="22120"/>
          <a:stretch>
            <a:fillRect/>
          </a:stretch>
        </p:blipFill>
        <p:spPr>
          <a:xfrm>
            <a:off x="2720981" y="3398534"/>
            <a:ext cx="3147532" cy="3268415"/>
          </a:xfrm>
          <a:prstGeom prst="rect">
            <a:avLst/>
          </a:prstGeom>
          <a:ln w="12700">
            <a:solidFill>
              <a:schemeClr val="tx1"/>
            </a:solidFill>
          </a:ln>
        </p:spPr>
      </p:pic>
      <p:pic>
        <p:nvPicPr>
          <p:cNvPr id="11" name="Picture 10">
            <a:extLst>
              <a:ext uri="{FF2B5EF4-FFF2-40B4-BE49-F238E27FC236}">
                <a16:creationId xmlns:a16="http://schemas.microsoft.com/office/drawing/2014/main" id="{7D1A124C-F9C2-3815-8F2A-48E00ADDC32D}"/>
              </a:ext>
            </a:extLst>
          </p:cNvPr>
          <p:cNvPicPr>
            <a:picLocks noChangeAspect="1"/>
          </p:cNvPicPr>
          <p:nvPr/>
        </p:nvPicPr>
        <p:blipFill rotWithShape="1">
          <a:blip r:embed="rId7"/>
          <a:srcRect t="12036" r="9201" b="29785"/>
          <a:stretch/>
        </p:blipFill>
        <p:spPr>
          <a:xfrm>
            <a:off x="7685278" y="3615202"/>
            <a:ext cx="3412612" cy="2744018"/>
          </a:xfrm>
          <a:prstGeom prst="rect">
            <a:avLst/>
          </a:prstGeom>
        </p:spPr>
      </p:pic>
      <p:sp>
        <p:nvSpPr>
          <p:cNvPr id="13" name="TextBox 12">
            <a:extLst>
              <a:ext uri="{FF2B5EF4-FFF2-40B4-BE49-F238E27FC236}">
                <a16:creationId xmlns:a16="http://schemas.microsoft.com/office/drawing/2014/main" id="{7AB22631-669C-2BA3-55E9-46178B2B2497}"/>
              </a:ext>
            </a:extLst>
          </p:cNvPr>
          <p:cNvSpPr txBox="1"/>
          <p:nvPr/>
        </p:nvSpPr>
        <p:spPr>
          <a:xfrm>
            <a:off x="7029521" y="1737661"/>
            <a:ext cx="4445539" cy="1754326"/>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3600" dirty="0">
                <a:latin typeface="Twinkl Cursive Unlooped" panose="02000000000000000000" pitchFamily="2" charset="0"/>
              </a:rPr>
              <a:t>Nurture Hub- Afternoon life-skills</a:t>
            </a:r>
          </a:p>
        </p:txBody>
      </p:sp>
      <p:sp>
        <p:nvSpPr>
          <p:cNvPr id="17" name="Arrow: Down 16">
            <a:extLst>
              <a:ext uri="{FF2B5EF4-FFF2-40B4-BE49-F238E27FC236}">
                <a16:creationId xmlns:a16="http://schemas.microsoft.com/office/drawing/2014/main" id="{B944B17C-7704-DED3-1071-67DFC39DC7F0}"/>
              </a:ext>
            </a:extLst>
          </p:cNvPr>
          <p:cNvSpPr/>
          <p:nvPr/>
        </p:nvSpPr>
        <p:spPr>
          <a:xfrm>
            <a:off x="8863674" y="1573739"/>
            <a:ext cx="777231" cy="680152"/>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21">
            <a:extLst>
              <a:ext uri="{FF2B5EF4-FFF2-40B4-BE49-F238E27FC236}">
                <a16:creationId xmlns:a16="http://schemas.microsoft.com/office/drawing/2014/main" id="{02E6C49B-53FD-C078-95E3-57992D8A7E41}"/>
              </a:ext>
            </a:extLst>
          </p:cNvPr>
          <p:cNvPicPr>
            <a:picLocks noChangeAspect="1"/>
          </p:cNvPicPr>
          <p:nvPr/>
        </p:nvPicPr>
        <p:blipFill>
          <a:blip r:embed="rId8"/>
          <a:stretch>
            <a:fillRect/>
          </a:stretch>
        </p:blipFill>
        <p:spPr>
          <a:xfrm>
            <a:off x="9801552" y="170243"/>
            <a:ext cx="1714994" cy="1935636"/>
          </a:xfrm>
          <a:prstGeom prst="rect">
            <a:avLst/>
          </a:prstGeom>
        </p:spPr>
      </p:pic>
      <p:pic>
        <p:nvPicPr>
          <p:cNvPr id="26" name="Picture 25">
            <a:extLst>
              <a:ext uri="{FF2B5EF4-FFF2-40B4-BE49-F238E27FC236}">
                <a16:creationId xmlns:a16="http://schemas.microsoft.com/office/drawing/2014/main" id="{C7E9CF67-2EF8-30EF-291B-1D6A83DD02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4297639" y="632124"/>
            <a:ext cx="3268415" cy="2451311"/>
          </a:xfrm>
          <a:prstGeom prst="rect">
            <a:avLst/>
          </a:prstGeom>
        </p:spPr>
      </p:pic>
      <p:pic>
        <p:nvPicPr>
          <p:cNvPr id="30" name="Picture 29">
            <a:extLst>
              <a:ext uri="{FF2B5EF4-FFF2-40B4-BE49-F238E27FC236}">
                <a16:creationId xmlns:a16="http://schemas.microsoft.com/office/drawing/2014/main" id="{C97B6722-67E4-B536-38A9-0B58F74214D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250890" y="2935666"/>
            <a:ext cx="3268415" cy="2451311"/>
          </a:xfrm>
          <a:prstGeom prst="rect">
            <a:avLst/>
          </a:prstGeom>
        </p:spPr>
      </p:pic>
      <p:pic>
        <p:nvPicPr>
          <p:cNvPr id="32" name="Picture 31">
            <a:extLst>
              <a:ext uri="{FF2B5EF4-FFF2-40B4-BE49-F238E27FC236}">
                <a16:creationId xmlns:a16="http://schemas.microsoft.com/office/drawing/2014/main" id="{934B4E87-57B2-8B2B-D789-7AF85D7F178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400000">
            <a:off x="5284262" y="4112344"/>
            <a:ext cx="2744018" cy="2058014"/>
          </a:xfrm>
          <a:prstGeom prst="rect">
            <a:avLst/>
          </a:prstGeom>
        </p:spPr>
      </p:pic>
    </p:spTree>
    <p:extLst>
      <p:ext uri="{BB962C8B-B14F-4D97-AF65-F5344CB8AC3E}">
        <p14:creationId xmlns:p14="http://schemas.microsoft.com/office/powerpoint/2010/main" val="9497300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7847F-F050-8D10-EDC0-765E03DEA6B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D3BFE021-49BC-BE41-F8D3-C55E2C907FB8}"/>
              </a:ext>
            </a:extLst>
          </p:cNvPr>
          <p:cNvPicPr>
            <a:picLocks noChangeAspect="1"/>
          </p:cNvPicPr>
          <p:nvPr/>
        </p:nvPicPr>
        <p:blipFill>
          <a:blip r:embed="rId2"/>
          <a:stretch>
            <a:fillRect/>
          </a:stretch>
        </p:blipFill>
        <p:spPr>
          <a:xfrm>
            <a:off x="6959244" y="129568"/>
            <a:ext cx="4902182" cy="6451009"/>
          </a:xfrm>
          <a:prstGeom prst="rect">
            <a:avLst/>
          </a:prstGeom>
        </p:spPr>
      </p:pic>
      <p:cxnSp>
        <p:nvCxnSpPr>
          <p:cNvPr id="11" name="Straight Connector 10">
            <a:extLst>
              <a:ext uri="{FF2B5EF4-FFF2-40B4-BE49-F238E27FC236}">
                <a16:creationId xmlns:a16="http://schemas.microsoft.com/office/drawing/2014/main" id="{5DAEF49C-DCCB-36CE-6A11-3FBF0F48C4D3}"/>
              </a:ext>
            </a:extLst>
          </p:cNvPr>
          <p:cNvCxnSpPr>
            <a:cxnSpLocks/>
          </p:cNvCxnSpPr>
          <p:nvPr/>
        </p:nvCxnSpPr>
        <p:spPr>
          <a:xfrm>
            <a:off x="12034337" y="129568"/>
            <a:ext cx="0" cy="65379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86B5392-CAB5-2C78-D4C9-35BCBED0CF82}"/>
              </a:ext>
            </a:extLst>
          </p:cNvPr>
          <p:cNvCxnSpPr>
            <a:cxnSpLocks/>
          </p:cNvCxnSpPr>
          <p:nvPr/>
        </p:nvCxnSpPr>
        <p:spPr>
          <a:xfrm>
            <a:off x="204287" y="6667500"/>
            <a:ext cx="11830050" cy="0"/>
          </a:xfrm>
          <a:prstGeom prst="line">
            <a:avLst/>
          </a:prstGeom>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1AEE87D1-399B-C602-7CD6-10E257E8CF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8514" y="6359219"/>
            <a:ext cx="503486" cy="498781"/>
          </a:xfrm>
          <a:prstGeom prst="rect">
            <a:avLst/>
          </a:prstGeom>
        </p:spPr>
      </p:pic>
      <p:sp>
        <p:nvSpPr>
          <p:cNvPr id="8" name="TextBox 7">
            <a:extLst>
              <a:ext uri="{FF2B5EF4-FFF2-40B4-BE49-F238E27FC236}">
                <a16:creationId xmlns:a16="http://schemas.microsoft.com/office/drawing/2014/main" id="{AEE6E9D5-CC49-4CC0-F10B-BDB8CDE726EA}"/>
              </a:ext>
            </a:extLst>
          </p:cNvPr>
          <p:cNvSpPr txBox="1"/>
          <p:nvPr/>
        </p:nvSpPr>
        <p:spPr>
          <a:xfrm>
            <a:off x="787218" y="2538533"/>
            <a:ext cx="4445539" cy="1200329"/>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3600" dirty="0">
                <a:latin typeface="Twinkl Cursive Unlooped" panose="02000000000000000000" pitchFamily="2" charset="0"/>
              </a:rPr>
              <a:t>Curriculum Pledge</a:t>
            </a:r>
          </a:p>
        </p:txBody>
      </p:sp>
      <p:sp>
        <p:nvSpPr>
          <p:cNvPr id="13" name="Arrow: Down 12">
            <a:extLst>
              <a:ext uri="{FF2B5EF4-FFF2-40B4-BE49-F238E27FC236}">
                <a16:creationId xmlns:a16="http://schemas.microsoft.com/office/drawing/2014/main" id="{C30B707C-DDD9-E746-4E66-D86A7598821D}"/>
              </a:ext>
            </a:extLst>
          </p:cNvPr>
          <p:cNvSpPr/>
          <p:nvPr/>
        </p:nvSpPr>
        <p:spPr>
          <a:xfrm>
            <a:off x="2818140" y="2258795"/>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Picture 15">
            <a:extLst>
              <a:ext uri="{FF2B5EF4-FFF2-40B4-BE49-F238E27FC236}">
                <a16:creationId xmlns:a16="http://schemas.microsoft.com/office/drawing/2014/main" id="{FBAA6FE8-C93D-AE04-8840-8BE0C5015B32}"/>
              </a:ext>
            </a:extLst>
          </p:cNvPr>
          <p:cNvPicPr>
            <a:picLocks noChangeAspect="1"/>
          </p:cNvPicPr>
          <p:nvPr/>
        </p:nvPicPr>
        <p:blipFill>
          <a:blip r:embed="rId4"/>
          <a:stretch>
            <a:fillRect/>
          </a:stretch>
        </p:blipFill>
        <p:spPr>
          <a:xfrm>
            <a:off x="613619" y="228631"/>
            <a:ext cx="1828640" cy="2030164"/>
          </a:xfrm>
          <a:prstGeom prst="rect">
            <a:avLst/>
          </a:prstGeom>
        </p:spPr>
      </p:pic>
    </p:spTree>
    <p:extLst>
      <p:ext uri="{BB962C8B-B14F-4D97-AF65-F5344CB8AC3E}">
        <p14:creationId xmlns:p14="http://schemas.microsoft.com/office/powerpoint/2010/main" val="1128615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9CC75-735E-C23E-7745-F32F4B20F7EB}"/>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5880B3B9-3F06-68F0-B89F-E15DA90FCC2B}"/>
              </a:ext>
            </a:extLst>
          </p:cNvPr>
          <p:cNvCxnSpPr>
            <a:cxnSpLocks/>
          </p:cNvCxnSpPr>
          <p:nvPr/>
        </p:nvCxnSpPr>
        <p:spPr>
          <a:xfrm>
            <a:off x="12034337" y="129568"/>
            <a:ext cx="0" cy="65379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2D700E0-5604-0498-5E55-8B8DE50C6A1D}"/>
              </a:ext>
            </a:extLst>
          </p:cNvPr>
          <p:cNvCxnSpPr>
            <a:cxnSpLocks/>
          </p:cNvCxnSpPr>
          <p:nvPr/>
        </p:nvCxnSpPr>
        <p:spPr>
          <a:xfrm>
            <a:off x="204287" y="6667500"/>
            <a:ext cx="11830050" cy="0"/>
          </a:xfrm>
          <a:prstGeom prst="line">
            <a:avLst/>
          </a:prstGeom>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0B0B87A4-34A7-7983-C0FC-6165BBE1D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8514" y="6359219"/>
            <a:ext cx="503486" cy="498781"/>
          </a:xfrm>
          <a:prstGeom prst="rect">
            <a:avLst/>
          </a:prstGeom>
        </p:spPr>
      </p:pic>
      <p:sp>
        <p:nvSpPr>
          <p:cNvPr id="8" name="TextBox 7">
            <a:extLst>
              <a:ext uri="{FF2B5EF4-FFF2-40B4-BE49-F238E27FC236}">
                <a16:creationId xmlns:a16="http://schemas.microsoft.com/office/drawing/2014/main" id="{585039C7-245E-6B72-F4DA-73CF37AE5E73}"/>
              </a:ext>
            </a:extLst>
          </p:cNvPr>
          <p:cNvSpPr txBox="1"/>
          <p:nvPr/>
        </p:nvSpPr>
        <p:spPr>
          <a:xfrm>
            <a:off x="787218" y="2538533"/>
            <a:ext cx="4445539" cy="1200329"/>
          </a:xfrm>
          <a:prstGeom prst="rect">
            <a:avLst/>
          </a:prstGeom>
          <a:noFill/>
        </p:spPr>
        <p:txBody>
          <a:bodyPr wrap="square" rtlCol="0">
            <a:spAutoFit/>
          </a:bodyPr>
          <a:lstStyle/>
          <a:p>
            <a:pPr algn="ctr"/>
            <a:r>
              <a:rPr lang="en-GB" sz="3600" dirty="0">
                <a:latin typeface="Twinkl Cursive Unlooped" panose="02000000000000000000" pitchFamily="2" charset="0"/>
              </a:rPr>
              <a:t> </a:t>
            </a:r>
          </a:p>
          <a:p>
            <a:pPr algn="ctr"/>
            <a:r>
              <a:rPr lang="en-GB" sz="3600" dirty="0">
                <a:latin typeface="Twinkl Cursive Unlooped" panose="02000000000000000000" pitchFamily="2" charset="0"/>
              </a:rPr>
              <a:t>Enrichment</a:t>
            </a:r>
          </a:p>
        </p:txBody>
      </p:sp>
      <p:sp>
        <p:nvSpPr>
          <p:cNvPr id="13" name="Arrow: Down 12">
            <a:extLst>
              <a:ext uri="{FF2B5EF4-FFF2-40B4-BE49-F238E27FC236}">
                <a16:creationId xmlns:a16="http://schemas.microsoft.com/office/drawing/2014/main" id="{9D742AA9-F441-FBD1-2C0F-63A3D3F1431D}"/>
              </a:ext>
            </a:extLst>
          </p:cNvPr>
          <p:cNvSpPr/>
          <p:nvPr/>
        </p:nvSpPr>
        <p:spPr>
          <a:xfrm>
            <a:off x="2818140" y="2258795"/>
            <a:ext cx="777231" cy="742515"/>
          </a:xfrm>
          <a:prstGeom prst="downArrow">
            <a:avLst/>
          </a:prstGeom>
          <a:gradFill>
            <a:gsLst>
              <a:gs pos="100000">
                <a:srgbClr val="95DCF8">
                  <a:alpha val="78000"/>
                </a:srgbClr>
              </a:gs>
              <a:gs pos="0">
                <a:schemeClr val="accent4">
                  <a:lumMod val="5000"/>
                  <a:lumOff val="95000"/>
                </a:schemeClr>
              </a:gs>
              <a:gs pos="100000">
                <a:schemeClr val="accent4">
                  <a:lumMod val="45000"/>
                  <a:lumOff val="55000"/>
                </a:schemeClr>
              </a:gs>
              <a:gs pos="100000">
                <a:schemeClr val="accent4">
                  <a:lumMod val="45000"/>
                  <a:lumOff val="55000"/>
                </a:schemeClr>
              </a:gs>
              <a:gs pos="100000">
                <a:schemeClr val="accent4">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Picture 15">
            <a:extLst>
              <a:ext uri="{FF2B5EF4-FFF2-40B4-BE49-F238E27FC236}">
                <a16:creationId xmlns:a16="http://schemas.microsoft.com/office/drawing/2014/main" id="{4AA42303-E84C-6AE8-6BBA-3651CA35354C}"/>
              </a:ext>
            </a:extLst>
          </p:cNvPr>
          <p:cNvPicPr>
            <a:picLocks noChangeAspect="1"/>
          </p:cNvPicPr>
          <p:nvPr/>
        </p:nvPicPr>
        <p:blipFill>
          <a:blip r:embed="rId3"/>
          <a:stretch>
            <a:fillRect/>
          </a:stretch>
        </p:blipFill>
        <p:spPr>
          <a:xfrm>
            <a:off x="613619" y="228631"/>
            <a:ext cx="1828640" cy="2030164"/>
          </a:xfrm>
          <a:prstGeom prst="rect">
            <a:avLst/>
          </a:prstGeom>
        </p:spPr>
      </p:pic>
      <p:pic>
        <p:nvPicPr>
          <p:cNvPr id="4" name="Picture 3">
            <a:extLst>
              <a:ext uri="{FF2B5EF4-FFF2-40B4-BE49-F238E27FC236}">
                <a16:creationId xmlns:a16="http://schemas.microsoft.com/office/drawing/2014/main" id="{389D9E5C-6A59-2E95-A243-1474FCAB1536}"/>
              </a:ext>
            </a:extLst>
          </p:cNvPr>
          <p:cNvPicPr>
            <a:picLocks noChangeAspect="1"/>
          </p:cNvPicPr>
          <p:nvPr/>
        </p:nvPicPr>
        <p:blipFill>
          <a:blip r:embed="rId4"/>
          <a:stretch>
            <a:fillRect/>
          </a:stretch>
        </p:blipFill>
        <p:spPr>
          <a:xfrm>
            <a:off x="5542957" y="511086"/>
            <a:ext cx="5338268" cy="6097523"/>
          </a:xfrm>
          <a:prstGeom prst="rect">
            <a:avLst/>
          </a:prstGeom>
        </p:spPr>
      </p:pic>
    </p:spTree>
    <p:extLst>
      <p:ext uri="{BB962C8B-B14F-4D97-AF65-F5344CB8AC3E}">
        <p14:creationId xmlns:p14="http://schemas.microsoft.com/office/powerpoint/2010/main" val="3219986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33CF1-602C-74E8-395F-64C49FCEBFAF}"/>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15BBB22E-508E-F9D9-CBCB-A88A02C59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5349" y="129568"/>
            <a:ext cx="4853043" cy="3308357"/>
          </a:xfrm>
          <a:prstGeom prst="rect">
            <a:avLst/>
          </a:prstGeom>
        </p:spPr>
      </p:pic>
      <p:pic>
        <p:nvPicPr>
          <p:cNvPr id="23" name="Picture 22">
            <a:extLst>
              <a:ext uri="{FF2B5EF4-FFF2-40B4-BE49-F238E27FC236}">
                <a16:creationId xmlns:a16="http://schemas.microsoft.com/office/drawing/2014/main" id="{652C3AEF-7AD3-525E-E59E-0A560C31D992}"/>
              </a:ext>
            </a:extLst>
          </p:cNvPr>
          <p:cNvPicPr>
            <a:picLocks noChangeAspect="1"/>
          </p:cNvPicPr>
          <p:nvPr/>
        </p:nvPicPr>
        <p:blipFill>
          <a:blip r:embed="rId3">
            <a:extLst>
              <a:ext uri="{28A0092B-C50C-407E-A947-70E740481C1C}">
                <a14:useLocalDpi xmlns:a14="http://schemas.microsoft.com/office/drawing/2010/main" val="0"/>
              </a:ext>
            </a:extLst>
          </a:blip>
          <a:srcRect t="17034"/>
          <a:stretch>
            <a:fillRect/>
          </a:stretch>
        </p:blipFill>
        <p:spPr>
          <a:xfrm>
            <a:off x="7888142" y="3959965"/>
            <a:ext cx="3800372" cy="2364747"/>
          </a:xfrm>
          <a:prstGeom prst="rect">
            <a:avLst/>
          </a:prstGeom>
        </p:spPr>
      </p:pic>
      <p:pic>
        <p:nvPicPr>
          <p:cNvPr id="21" name="Picture 20">
            <a:extLst>
              <a:ext uri="{FF2B5EF4-FFF2-40B4-BE49-F238E27FC236}">
                <a16:creationId xmlns:a16="http://schemas.microsoft.com/office/drawing/2014/main" id="{E2B9A6A4-8781-9B68-254A-B708AAE5BA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608" y="274985"/>
            <a:ext cx="2862804" cy="2147103"/>
          </a:xfrm>
          <a:prstGeom prst="rect">
            <a:avLst/>
          </a:prstGeom>
        </p:spPr>
      </p:pic>
      <p:cxnSp>
        <p:nvCxnSpPr>
          <p:cNvPr id="8" name="Straight Connector 7">
            <a:extLst>
              <a:ext uri="{FF2B5EF4-FFF2-40B4-BE49-F238E27FC236}">
                <a16:creationId xmlns:a16="http://schemas.microsoft.com/office/drawing/2014/main" id="{D5C3F518-26CC-5B32-515D-48BB6E3D5975}"/>
              </a:ext>
            </a:extLst>
          </p:cNvPr>
          <p:cNvCxnSpPr>
            <a:cxnSpLocks/>
          </p:cNvCxnSpPr>
          <p:nvPr/>
        </p:nvCxnSpPr>
        <p:spPr>
          <a:xfrm>
            <a:off x="204287" y="6667500"/>
            <a:ext cx="118300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B8111BD-36EE-4C4E-1296-17C3B15ACCB2}"/>
              </a:ext>
            </a:extLst>
          </p:cNvPr>
          <p:cNvCxnSpPr>
            <a:cxnSpLocks/>
          </p:cNvCxnSpPr>
          <p:nvPr/>
        </p:nvCxnSpPr>
        <p:spPr>
          <a:xfrm>
            <a:off x="12034337" y="129568"/>
            <a:ext cx="0" cy="6537932"/>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6706881D-6586-0193-B6F7-AC129C141A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88514" y="6359219"/>
            <a:ext cx="503486" cy="498781"/>
          </a:xfrm>
          <a:prstGeom prst="rect">
            <a:avLst/>
          </a:prstGeom>
        </p:spPr>
      </p:pic>
      <p:pic>
        <p:nvPicPr>
          <p:cNvPr id="12" name="Picture 11" descr="A group of people in a room&#10;&#10;Description automatically generated">
            <a:extLst>
              <a:ext uri="{FF2B5EF4-FFF2-40B4-BE49-F238E27FC236}">
                <a16:creationId xmlns:a16="http://schemas.microsoft.com/office/drawing/2014/main" id="{4BD09586-B865-7F33-A068-7F2F3616DDE6}"/>
              </a:ext>
            </a:extLst>
          </p:cNvPr>
          <p:cNvPicPr>
            <a:picLocks noChangeAspect="1"/>
          </p:cNvPicPr>
          <p:nvPr/>
        </p:nvPicPr>
        <p:blipFill>
          <a:blip r:embed="rId6"/>
          <a:stretch>
            <a:fillRect/>
          </a:stretch>
        </p:blipFill>
        <p:spPr>
          <a:xfrm>
            <a:off x="157662" y="3617178"/>
            <a:ext cx="4067097" cy="3050322"/>
          </a:xfrm>
          <a:prstGeom prst="rect">
            <a:avLst/>
          </a:prstGeom>
          <a:ln>
            <a:solidFill>
              <a:schemeClr val="bg2"/>
            </a:solidFill>
          </a:ln>
        </p:spPr>
      </p:pic>
      <p:pic>
        <p:nvPicPr>
          <p:cNvPr id="19" name="Picture 18">
            <a:extLst>
              <a:ext uri="{FF2B5EF4-FFF2-40B4-BE49-F238E27FC236}">
                <a16:creationId xmlns:a16="http://schemas.microsoft.com/office/drawing/2014/main" id="{BE93E73D-686F-7948-6C11-2840F76DC9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87540" y="5028666"/>
            <a:ext cx="2517722" cy="1579943"/>
          </a:xfrm>
          <a:prstGeom prst="rect">
            <a:avLst/>
          </a:prstGeom>
        </p:spPr>
      </p:pic>
      <p:pic>
        <p:nvPicPr>
          <p:cNvPr id="25" name="Picture 24">
            <a:extLst>
              <a:ext uri="{FF2B5EF4-FFF2-40B4-BE49-F238E27FC236}">
                <a16:creationId xmlns:a16="http://schemas.microsoft.com/office/drawing/2014/main" id="{55B96CDE-F52E-E145-738E-B28BA26B4B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28115" y="479788"/>
            <a:ext cx="4710722" cy="3533042"/>
          </a:xfrm>
          <a:prstGeom prst="rect">
            <a:avLst/>
          </a:prstGeom>
        </p:spPr>
      </p:pic>
    </p:spTree>
    <p:extLst>
      <p:ext uri="{BB962C8B-B14F-4D97-AF65-F5344CB8AC3E}">
        <p14:creationId xmlns:p14="http://schemas.microsoft.com/office/powerpoint/2010/main" val="905370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69FD1-AA01-5949-71D7-DCEF5CBE0B3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D3D9EC7-8569-448A-0E98-D7375C257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3244" y="3590865"/>
            <a:ext cx="3848181" cy="2886136"/>
          </a:xfrm>
          <a:prstGeom prst="rect">
            <a:avLst/>
          </a:prstGeom>
        </p:spPr>
      </p:pic>
      <p:cxnSp>
        <p:nvCxnSpPr>
          <p:cNvPr id="8" name="Straight Connector 7">
            <a:extLst>
              <a:ext uri="{FF2B5EF4-FFF2-40B4-BE49-F238E27FC236}">
                <a16:creationId xmlns:a16="http://schemas.microsoft.com/office/drawing/2014/main" id="{84A4473A-E8DA-FF67-C65A-EFF36C0FDC3B}"/>
              </a:ext>
            </a:extLst>
          </p:cNvPr>
          <p:cNvCxnSpPr>
            <a:cxnSpLocks/>
          </p:cNvCxnSpPr>
          <p:nvPr/>
        </p:nvCxnSpPr>
        <p:spPr>
          <a:xfrm>
            <a:off x="204287" y="6667500"/>
            <a:ext cx="118300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9E9A8AF-6492-10EF-7598-8D7ED71FC8C4}"/>
              </a:ext>
            </a:extLst>
          </p:cNvPr>
          <p:cNvCxnSpPr>
            <a:cxnSpLocks/>
          </p:cNvCxnSpPr>
          <p:nvPr/>
        </p:nvCxnSpPr>
        <p:spPr>
          <a:xfrm>
            <a:off x="12034337" y="129568"/>
            <a:ext cx="0" cy="6537932"/>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9205B9F-4A57-240F-5531-482D8C037E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8514" y="6359219"/>
            <a:ext cx="503486" cy="498781"/>
          </a:xfrm>
          <a:prstGeom prst="rect">
            <a:avLst/>
          </a:prstGeom>
        </p:spPr>
      </p:pic>
      <p:pic>
        <p:nvPicPr>
          <p:cNvPr id="13" name="Picture 12" descr="A group of people in a park&#10;&#10;Description automatically generated">
            <a:extLst>
              <a:ext uri="{FF2B5EF4-FFF2-40B4-BE49-F238E27FC236}">
                <a16:creationId xmlns:a16="http://schemas.microsoft.com/office/drawing/2014/main" id="{F7B8C3F9-8C76-685E-B860-85C5F758DA84}"/>
              </a:ext>
            </a:extLst>
          </p:cNvPr>
          <p:cNvPicPr>
            <a:picLocks noChangeAspect="1"/>
          </p:cNvPicPr>
          <p:nvPr/>
        </p:nvPicPr>
        <p:blipFill>
          <a:blip r:embed="rId4"/>
          <a:stretch>
            <a:fillRect/>
          </a:stretch>
        </p:blipFill>
        <p:spPr>
          <a:xfrm>
            <a:off x="0" y="129568"/>
            <a:ext cx="3143876" cy="3044460"/>
          </a:xfrm>
          <a:prstGeom prst="rect">
            <a:avLst/>
          </a:prstGeom>
          <a:ln>
            <a:solidFill>
              <a:schemeClr val="bg2"/>
            </a:solidFill>
          </a:ln>
        </p:spPr>
      </p:pic>
      <p:pic>
        <p:nvPicPr>
          <p:cNvPr id="14" name="Picture 13" descr="A group of people playing frisbee&#10;&#10;Description automatically generated">
            <a:extLst>
              <a:ext uri="{FF2B5EF4-FFF2-40B4-BE49-F238E27FC236}">
                <a16:creationId xmlns:a16="http://schemas.microsoft.com/office/drawing/2014/main" id="{3AED79D4-AB21-D690-3B3E-6F34E006188E}"/>
              </a:ext>
            </a:extLst>
          </p:cNvPr>
          <p:cNvPicPr>
            <a:picLocks noChangeAspect="1"/>
          </p:cNvPicPr>
          <p:nvPr/>
        </p:nvPicPr>
        <p:blipFill>
          <a:blip r:embed="rId5"/>
          <a:stretch>
            <a:fillRect/>
          </a:stretch>
        </p:blipFill>
        <p:spPr>
          <a:xfrm>
            <a:off x="2248568" y="2232690"/>
            <a:ext cx="3285485" cy="1739174"/>
          </a:xfrm>
          <a:prstGeom prst="rect">
            <a:avLst/>
          </a:prstGeom>
          <a:ln>
            <a:solidFill>
              <a:schemeClr val="bg2"/>
            </a:solidFill>
          </a:ln>
        </p:spPr>
      </p:pic>
      <p:pic>
        <p:nvPicPr>
          <p:cNvPr id="3" name="Picture 2">
            <a:extLst>
              <a:ext uri="{FF2B5EF4-FFF2-40B4-BE49-F238E27FC236}">
                <a16:creationId xmlns:a16="http://schemas.microsoft.com/office/drawing/2014/main" id="{019A2947-CA7D-27E1-4310-711E8EC7C7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287" y="3971864"/>
            <a:ext cx="3418388" cy="2563791"/>
          </a:xfrm>
          <a:prstGeom prst="rect">
            <a:avLst/>
          </a:prstGeom>
        </p:spPr>
      </p:pic>
      <p:pic>
        <p:nvPicPr>
          <p:cNvPr id="7" name="Picture 6">
            <a:extLst>
              <a:ext uri="{FF2B5EF4-FFF2-40B4-BE49-F238E27FC236}">
                <a16:creationId xmlns:a16="http://schemas.microsoft.com/office/drawing/2014/main" id="{B39A05BB-79A0-58EC-0598-8ADD73F8E8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22675" y="4087610"/>
            <a:ext cx="3264060" cy="2448045"/>
          </a:xfrm>
          <a:prstGeom prst="rect">
            <a:avLst/>
          </a:prstGeom>
        </p:spPr>
      </p:pic>
      <p:pic>
        <p:nvPicPr>
          <p:cNvPr id="15" name="Picture 14">
            <a:extLst>
              <a:ext uri="{FF2B5EF4-FFF2-40B4-BE49-F238E27FC236}">
                <a16:creationId xmlns:a16="http://schemas.microsoft.com/office/drawing/2014/main" id="{6CA08857-68C2-C034-FDED-6537F395E9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62188" y="129568"/>
            <a:ext cx="4399237" cy="3299428"/>
          </a:xfrm>
          <a:prstGeom prst="rect">
            <a:avLst/>
          </a:prstGeom>
        </p:spPr>
      </p:pic>
      <p:pic>
        <p:nvPicPr>
          <p:cNvPr id="18" name="Picture 17">
            <a:extLst>
              <a:ext uri="{FF2B5EF4-FFF2-40B4-BE49-F238E27FC236}">
                <a16:creationId xmlns:a16="http://schemas.microsoft.com/office/drawing/2014/main" id="{E07E58EE-BDE3-8B9E-4B06-4AFFC43E17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7465" y="129568"/>
            <a:ext cx="3264060" cy="2448045"/>
          </a:xfrm>
          <a:prstGeom prst="rect">
            <a:avLst/>
          </a:prstGeom>
        </p:spPr>
      </p:pic>
    </p:spTree>
    <p:extLst>
      <p:ext uri="{BB962C8B-B14F-4D97-AF65-F5344CB8AC3E}">
        <p14:creationId xmlns:p14="http://schemas.microsoft.com/office/powerpoint/2010/main" val="126471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F0BAD-F81D-B95B-831E-FBDC0A0EE065}"/>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87611D2-1364-C88D-7543-BDF034A3703C}"/>
              </a:ext>
            </a:extLst>
          </p:cNvPr>
          <p:cNvCxnSpPr>
            <a:cxnSpLocks/>
          </p:cNvCxnSpPr>
          <p:nvPr/>
        </p:nvCxnSpPr>
        <p:spPr>
          <a:xfrm>
            <a:off x="204287" y="6667500"/>
            <a:ext cx="118300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A04E8CD-489D-607C-AFFF-6A8EAACABAE0}"/>
              </a:ext>
            </a:extLst>
          </p:cNvPr>
          <p:cNvCxnSpPr>
            <a:cxnSpLocks/>
          </p:cNvCxnSpPr>
          <p:nvPr/>
        </p:nvCxnSpPr>
        <p:spPr>
          <a:xfrm>
            <a:off x="12034337" y="129568"/>
            <a:ext cx="0" cy="6537932"/>
          </a:xfrm>
          <a:prstGeom prst="line">
            <a:avLst/>
          </a:prstGeom>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87A3FAAA-533E-4DE6-7524-3E5C05D955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8514" y="6359219"/>
            <a:ext cx="503486" cy="498781"/>
          </a:xfrm>
          <a:prstGeom prst="rect">
            <a:avLst/>
          </a:prstGeom>
        </p:spPr>
      </p:pic>
      <p:pic>
        <p:nvPicPr>
          <p:cNvPr id="22" name="Picture 21">
            <a:extLst>
              <a:ext uri="{FF2B5EF4-FFF2-40B4-BE49-F238E27FC236}">
                <a16:creationId xmlns:a16="http://schemas.microsoft.com/office/drawing/2014/main" id="{771332DD-C634-80D5-8386-76C1DC984D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04286" y="0"/>
            <a:ext cx="9144000" cy="6858000"/>
          </a:xfrm>
          <a:prstGeom prst="rect">
            <a:avLst/>
          </a:prstGeom>
        </p:spPr>
      </p:pic>
      <p:pic>
        <p:nvPicPr>
          <p:cNvPr id="4" name="Picture 3">
            <a:extLst>
              <a:ext uri="{FF2B5EF4-FFF2-40B4-BE49-F238E27FC236}">
                <a16:creationId xmlns:a16="http://schemas.microsoft.com/office/drawing/2014/main" id="{413B7532-3BE8-CEAA-328F-118FAAF07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773336" y="581985"/>
            <a:ext cx="3619339" cy="2714504"/>
          </a:xfrm>
          <a:prstGeom prst="rect">
            <a:avLst/>
          </a:prstGeom>
        </p:spPr>
      </p:pic>
      <p:pic>
        <p:nvPicPr>
          <p:cNvPr id="10" name="Picture 9">
            <a:extLst>
              <a:ext uri="{FF2B5EF4-FFF2-40B4-BE49-F238E27FC236}">
                <a16:creationId xmlns:a16="http://schemas.microsoft.com/office/drawing/2014/main" id="{82371ACB-D1F3-E58A-F04C-D344DBF89D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8348680" y="3820644"/>
            <a:ext cx="3619341" cy="2714506"/>
          </a:xfrm>
          <a:prstGeom prst="rect">
            <a:avLst/>
          </a:prstGeom>
        </p:spPr>
      </p:pic>
    </p:spTree>
    <p:extLst>
      <p:ext uri="{BB962C8B-B14F-4D97-AF65-F5344CB8AC3E}">
        <p14:creationId xmlns:p14="http://schemas.microsoft.com/office/powerpoint/2010/main" val="3088869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10981</TotalTime>
  <Words>360</Words>
  <Application>Microsoft Office PowerPoint</Application>
  <PresentationFormat>Widescreen</PresentationFormat>
  <Paragraphs>92</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Twinkl Cursive Unlooped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SMBC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Massey</dc:creator>
  <cp:lastModifiedBy>Lucy Anderton</cp:lastModifiedBy>
  <cp:revision>2</cp:revision>
  <dcterms:created xsi:type="dcterms:W3CDTF">2025-02-06T14:00:22Z</dcterms:created>
  <dcterms:modified xsi:type="dcterms:W3CDTF">2026-09-11T12:53:20Z</dcterms:modified>
</cp:coreProperties>
</file>